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8" r:id="rId3"/>
  </p:sldMasterIdLst>
  <p:notesMasterIdLst>
    <p:notesMasterId r:id="rId33"/>
  </p:notesMasterIdLst>
  <p:sldIdLst>
    <p:sldId id="268" r:id="rId4"/>
    <p:sldId id="261" r:id="rId5"/>
    <p:sldId id="299" r:id="rId6"/>
    <p:sldId id="300" r:id="rId7"/>
    <p:sldId id="301" r:id="rId8"/>
    <p:sldId id="272" r:id="rId9"/>
    <p:sldId id="285" r:id="rId10"/>
    <p:sldId id="286" r:id="rId11"/>
    <p:sldId id="287" r:id="rId12"/>
    <p:sldId id="288" r:id="rId13"/>
    <p:sldId id="289" r:id="rId14"/>
    <p:sldId id="290" r:id="rId15"/>
    <p:sldId id="291" r:id="rId16"/>
    <p:sldId id="292" r:id="rId17"/>
    <p:sldId id="293" r:id="rId18"/>
    <p:sldId id="294" r:id="rId19"/>
    <p:sldId id="295" r:id="rId20"/>
    <p:sldId id="296" r:id="rId21"/>
    <p:sldId id="298" r:id="rId22"/>
    <p:sldId id="297" r:id="rId23"/>
    <p:sldId id="277" r:id="rId24"/>
    <p:sldId id="278" r:id="rId25"/>
    <p:sldId id="302" r:id="rId26"/>
    <p:sldId id="303" r:id="rId27"/>
    <p:sldId id="279" r:id="rId28"/>
    <p:sldId id="304" r:id="rId29"/>
    <p:sldId id="281" r:id="rId30"/>
    <p:sldId id="306" r:id="rId31"/>
    <p:sldId id="30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4" autoAdjust="0"/>
    <p:restoredTop sz="94660"/>
  </p:normalViewPr>
  <p:slideViewPr>
    <p:cSldViewPr snapToGrid="0">
      <p:cViewPr varScale="1">
        <p:scale>
          <a:sx n="73" d="100"/>
          <a:sy n="73" d="100"/>
        </p:scale>
        <p:origin x="4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image" Target="../media/image67.emf"/><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image" Target="../media/image7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70.wmf"/><Relationship Id="rId1" Type="http://schemas.openxmlformats.org/officeDocument/2006/relationships/image" Target="../media/image69.emf"/><Relationship Id="rId6" Type="http://schemas.openxmlformats.org/officeDocument/2006/relationships/image" Target="../media/image68.emf"/><Relationship Id="rId5" Type="http://schemas.openxmlformats.org/officeDocument/2006/relationships/image" Target="../media/image72.emf"/><Relationship Id="rId4" Type="http://schemas.openxmlformats.org/officeDocument/2006/relationships/image" Target="../media/image7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03DD79-DDDA-4407-8E8C-34E620F8E388}" type="datetimeFigureOut">
              <a:rPr lang="en-US" smtClean="0"/>
              <a:t>11/6/2018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786C2-F3EE-4919-9BA0-192A32ACBB08}" type="slidenum">
              <a:rPr lang="en-US" smtClean="0"/>
              <a:t>‹#›</a:t>
            </a:fld>
            <a:endParaRPr lang="en-US"/>
          </a:p>
        </p:txBody>
      </p:sp>
    </p:spTree>
    <p:extLst>
      <p:ext uri="{BB962C8B-B14F-4D97-AF65-F5344CB8AC3E}">
        <p14:creationId xmlns:p14="http://schemas.microsoft.com/office/powerpoint/2010/main" val="2344254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AA13DA-3080-4F64-B800-A445BB99EF2D}"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315050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1037167" y="0"/>
            <a:ext cx="100584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defRPr/>
            </a:pPr>
            <a:endParaRPr lang="en-US" altLang="en-US" sz="1800">
              <a:solidFill>
                <a:srgbClr val="FFFFFF"/>
              </a:solidFill>
              <a:latin typeface="Times New Roman" panose="02020603050405020304" pitchFamily="18" charset="0"/>
            </a:endParaRPr>
          </a:p>
        </p:txBody>
      </p:sp>
      <p:sp>
        <p:nvSpPr>
          <p:cNvPr id="5" name="Rectangle 4"/>
          <p:cNvSpPr/>
          <p:nvPr/>
        </p:nvSpPr>
        <p:spPr>
          <a:xfrm>
            <a:off x="1037167" y="6172200"/>
            <a:ext cx="10058400" cy="26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defRPr/>
            </a:pPr>
            <a:endParaRPr lang="en-US" altLang="en-US" sz="1800">
              <a:solidFill>
                <a:srgbClr val="FFFFFF"/>
              </a:solidFill>
              <a:latin typeface="Times New Roman" panose="02020603050405020304" pitchFamily="18" charset="0"/>
            </a:endParaRPr>
          </a:p>
        </p:txBody>
      </p:sp>
      <p:sp>
        <p:nvSpPr>
          <p:cNvPr id="2" name="Title 1"/>
          <p:cNvSpPr>
            <a:spLocks noGrp="1"/>
          </p:cNvSpPr>
          <p:nvPr>
            <p:ph type="ctrTitle"/>
          </p:nvPr>
        </p:nvSpPr>
        <p:spPr>
          <a:xfrm>
            <a:off x="1016000" y="3200400"/>
            <a:ext cx="10058400" cy="1524000"/>
          </a:xfrm>
        </p:spPr>
        <p:txBody>
          <a:bodyPr>
            <a:noAutofit/>
          </a:bodyPr>
          <a:lstStyle>
            <a:lvl1pPr>
              <a:defRPr sz="8000"/>
            </a:lvl1pPr>
          </a:lstStyle>
          <a:p>
            <a:r>
              <a:rPr lang="en-US"/>
              <a:t>Click to edit Master title style</a:t>
            </a:r>
            <a:endParaRPr lang="en-US" dirty="0"/>
          </a:p>
        </p:txBody>
      </p:sp>
      <p:sp>
        <p:nvSpPr>
          <p:cNvPr id="3" name="Subtitle 2"/>
          <p:cNvSpPr>
            <a:spLocks noGrp="1"/>
          </p:cNvSpPr>
          <p:nvPr>
            <p:ph type="subTitle" idx="1"/>
          </p:nvPr>
        </p:nvSpPr>
        <p:spPr>
          <a:xfrm>
            <a:off x="1016000" y="4724400"/>
            <a:ext cx="9144000" cy="990600"/>
          </a:xfrm>
        </p:spPr>
        <p:txBody>
          <a:bodyPr anchor="t">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ltLang="en-US"/>
          </a:p>
        </p:txBody>
      </p:sp>
      <p:sp>
        <p:nvSpPr>
          <p:cNvPr id="7" name="Footer Placeholder 4"/>
          <p:cNvSpPr>
            <a:spLocks noGrp="1"/>
          </p:cNvSpPr>
          <p:nvPr>
            <p:ph type="ftr" sz="quarter" idx="11"/>
          </p:nvPr>
        </p:nvSpPr>
        <p:spPr/>
        <p:txBody>
          <a:bodyPr/>
          <a:lstStyle>
            <a:lvl1pPr>
              <a:defRPr/>
            </a:lvl1pPr>
          </a:lstStyle>
          <a:p>
            <a:pPr>
              <a:defRPr/>
            </a:pPr>
            <a:endParaRPr lang="en-US" altLang="en-US"/>
          </a:p>
        </p:txBody>
      </p:sp>
      <p:sp>
        <p:nvSpPr>
          <p:cNvPr id="8" name="Slide Number Placeholder 5"/>
          <p:cNvSpPr>
            <a:spLocks noGrp="1"/>
          </p:cNvSpPr>
          <p:nvPr>
            <p:ph type="sldNum" sz="quarter" idx="12"/>
          </p:nvPr>
        </p:nvSpPr>
        <p:spPr/>
        <p:txBody>
          <a:bodyPr/>
          <a:lstStyle>
            <a:lvl1pPr>
              <a:defRPr/>
            </a:lvl1pPr>
          </a:lstStyle>
          <a:p>
            <a:pPr>
              <a:defRPr/>
            </a:pPr>
            <a:fld id="{7B0818B6-C3DD-46C2-B60D-C1D42EDC575A}" type="slidenum">
              <a:rPr lang="en-US" altLang="en-US"/>
              <a:pPr>
                <a:defRPr/>
              </a:pPr>
              <a:t>‹#›</a:t>
            </a:fld>
            <a:endParaRPr lang="en-US" altLang="en-US"/>
          </a:p>
        </p:txBody>
      </p:sp>
    </p:spTree>
    <p:extLst>
      <p:ext uri="{BB962C8B-B14F-4D97-AF65-F5344CB8AC3E}">
        <p14:creationId xmlns:p14="http://schemas.microsoft.com/office/powerpoint/2010/main" val="2920444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219200" y="685800"/>
            <a:ext cx="9652000" cy="38862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AE669698-6C29-4163-9A16-3371AB5225A8}" type="slidenum">
              <a:rPr lang="en-US" altLang="en-US"/>
              <a:pPr>
                <a:defRPr/>
              </a:pPr>
              <a:t>‹#›</a:t>
            </a:fld>
            <a:endParaRPr lang="en-US" altLang="en-US"/>
          </a:p>
        </p:txBody>
      </p:sp>
    </p:spTree>
    <p:extLst>
      <p:ext uri="{BB962C8B-B14F-4D97-AF65-F5344CB8AC3E}">
        <p14:creationId xmlns:p14="http://schemas.microsoft.com/office/powerpoint/2010/main" val="3511379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6000" y="685802"/>
            <a:ext cx="2438400" cy="54101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454400" y="685801"/>
            <a:ext cx="7620000" cy="48768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5B769D84-2922-4CB2-9C8A-FD94B4BC83E9}" type="slidenum">
              <a:rPr lang="en-US" altLang="en-US"/>
              <a:pPr>
                <a:defRPr/>
              </a:pPr>
              <a:t>‹#›</a:t>
            </a:fld>
            <a:endParaRPr lang="en-US" altLang="en-US"/>
          </a:p>
        </p:txBody>
      </p:sp>
    </p:spTree>
    <p:extLst>
      <p:ext uri="{BB962C8B-B14F-4D97-AF65-F5344CB8AC3E}">
        <p14:creationId xmlns:p14="http://schemas.microsoft.com/office/powerpoint/2010/main" val="3907259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1"/>
            <a:ext cx="10058400" cy="1431925"/>
          </a:xfrm>
        </p:spPr>
        <p:txBody>
          <a:bodyPr/>
          <a:lstStyle/>
          <a:p>
            <a:r>
              <a:rPr lang="en-US"/>
              <a:t>Click to edit Master title style</a:t>
            </a:r>
          </a:p>
        </p:txBody>
      </p:sp>
      <p:sp>
        <p:nvSpPr>
          <p:cNvPr id="3" name="Text Placeholder 2"/>
          <p:cNvSpPr>
            <a:spLocks noGrp="1"/>
          </p:cNvSpPr>
          <p:nvPr>
            <p:ph type="body" sz="half" idx="1"/>
          </p:nvPr>
        </p:nvSpPr>
        <p:spPr>
          <a:xfrm>
            <a:off x="14224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53200" y="1981200"/>
            <a:ext cx="4927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53200" y="4114800"/>
            <a:ext cx="4927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422400" y="6248400"/>
            <a:ext cx="2540000" cy="457200"/>
          </a:xfrm>
        </p:spPr>
        <p:txBody>
          <a:bodyPr/>
          <a:lstStyle>
            <a:lvl1pPr>
              <a:defRPr/>
            </a:lvl1pPr>
          </a:lstStyle>
          <a:p>
            <a:pPr>
              <a:defRPr/>
            </a:pPr>
            <a:endParaRPr lang="en-US" altLang="en-US"/>
          </a:p>
        </p:txBody>
      </p:sp>
      <p:sp>
        <p:nvSpPr>
          <p:cNvPr id="7" name="Footer Placeholder 6"/>
          <p:cNvSpPr>
            <a:spLocks noGrp="1"/>
          </p:cNvSpPr>
          <p:nvPr>
            <p:ph type="ftr" sz="quarter" idx="11"/>
          </p:nvPr>
        </p:nvSpPr>
        <p:spPr>
          <a:xfrm>
            <a:off x="4572000" y="6248400"/>
            <a:ext cx="3860800" cy="457200"/>
          </a:xfrm>
        </p:spPr>
        <p:txBody>
          <a:bodyPr/>
          <a:lstStyle>
            <a:lvl1pPr>
              <a:defRPr/>
            </a:lvl1pPr>
          </a:lstStyle>
          <a:p>
            <a:pPr>
              <a:defRPr/>
            </a:pPr>
            <a:endParaRPr lang="en-US" altLang="en-US"/>
          </a:p>
        </p:txBody>
      </p:sp>
      <p:sp>
        <p:nvSpPr>
          <p:cNvPr id="8" name="Slide Number Placeholder 7"/>
          <p:cNvSpPr>
            <a:spLocks noGrp="1"/>
          </p:cNvSpPr>
          <p:nvPr>
            <p:ph type="sldNum" sz="quarter" idx="12"/>
          </p:nvPr>
        </p:nvSpPr>
        <p:spPr>
          <a:xfrm>
            <a:off x="8940800" y="6248400"/>
            <a:ext cx="2540000" cy="457200"/>
          </a:xfrm>
        </p:spPr>
        <p:txBody>
          <a:bodyPr/>
          <a:lstStyle>
            <a:lvl1pPr>
              <a:defRPr/>
            </a:lvl1pPr>
          </a:lstStyle>
          <a:p>
            <a:pPr>
              <a:defRPr/>
            </a:pPr>
            <a:fld id="{D5DDB728-F3AB-4EE8-9106-A153E7DBC3D5}" type="slidenum">
              <a:rPr lang="en-US" altLang="en-US"/>
              <a:pPr>
                <a:defRPr/>
              </a:pPr>
              <a:t>‹#›</a:t>
            </a:fld>
            <a:endParaRPr lang="en-US" altLang="en-US"/>
          </a:p>
        </p:txBody>
      </p:sp>
    </p:spTree>
    <p:extLst>
      <p:ext uri="{BB962C8B-B14F-4D97-AF65-F5344CB8AC3E}">
        <p14:creationId xmlns:p14="http://schemas.microsoft.com/office/powerpoint/2010/main" val="1450431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0B55454-5CEC-4384-B864-23712BA49D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323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156A1C4-2B9E-41DE-909B-D720EAF92A5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1236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D7C9D0F-292D-4710-832F-A4E00D44488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330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44C2C08-22B0-409F-9F9C-5668226CED0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9587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51FC69-D9B5-4B8B-B213-A18054A2E70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1242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716A244-FA6D-4CA6-95D1-892F912A3EA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3155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929AB85-3E73-4605-A4E2-9E48FCC58C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9647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D9B3FDFD-F38F-4091-A867-2E8BFD06BA92}" type="slidenum">
              <a:rPr lang="en-US" altLang="en-US"/>
              <a:pPr>
                <a:defRPr/>
              </a:pPr>
              <a:t>‹#›</a:t>
            </a:fld>
            <a:endParaRPr lang="en-US" altLang="en-US"/>
          </a:p>
        </p:txBody>
      </p:sp>
    </p:spTree>
    <p:extLst>
      <p:ext uri="{BB962C8B-B14F-4D97-AF65-F5344CB8AC3E}">
        <p14:creationId xmlns:p14="http://schemas.microsoft.com/office/powerpoint/2010/main" val="6579679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EB1DF7-C2EC-4A28-B5E7-4B364A7A08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7465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EC766F0-56E9-467E-98B0-F9A1036BF4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4621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63A9EF6-3D6B-48C7-BA02-D7E8962FBAA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68582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678E0C6-99BB-4701-B85C-87BDDE51CF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53661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6FF431FC-C957-40F8-BF04-63699A6AD263}" type="slidenum">
              <a:rPr lang="en-US" altLang="en-US"/>
              <a:pPr/>
              <a:t>‹#›</a:t>
            </a:fld>
            <a:endParaRPr lang="en-US" altLang="en-US"/>
          </a:p>
        </p:txBody>
      </p:sp>
    </p:spTree>
    <p:extLst>
      <p:ext uri="{BB962C8B-B14F-4D97-AF65-F5344CB8AC3E}">
        <p14:creationId xmlns:p14="http://schemas.microsoft.com/office/powerpoint/2010/main" val="3209831391"/>
      </p:ext>
    </p:extLst>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035E4B49-EF69-4B22-AB82-4E6936BD34ED}" type="slidenum">
              <a:rPr lang="en-US" altLang="en-US"/>
              <a:pPr/>
              <a:t>‹#›</a:t>
            </a:fld>
            <a:endParaRPr lang="en-US" altLang="en-US"/>
          </a:p>
        </p:txBody>
      </p:sp>
    </p:spTree>
    <p:extLst>
      <p:ext uri="{BB962C8B-B14F-4D97-AF65-F5344CB8AC3E}">
        <p14:creationId xmlns:p14="http://schemas.microsoft.com/office/powerpoint/2010/main" val="1874495828"/>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2C86C76-A133-498D-8BE9-BECFBA120174}"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78BAAB-8387-436B-ACA1-8F95238F992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287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2C86C76-A133-498D-8BE9-BECFBA120174}"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78BAAB-8387-436B-ACA1-8F95238F992E}" type="slidenum">
              <a:rPr lang="en-US" smtClean="0"/>
              <a:t>‹#›</a:t>
            </a:fld>
            <a:endParaRPr lang="en-US"/>
          </a:p>
        </p:txBody>
      </p:sp>
    </p:spTree>
    <p:extLst>
      <p:ext uri="{BB962C8B-B14F-4D97-AF65-F5344CB8AC3E}">
        <p14:creationId xmlns:p14="http://schemas.microsoft.com/office/powerpoint/2010/main" val="3354899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C86C76-A133-498D-8BE9-BECFBA120174}"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78BAAB-8387-436B-ACA1-8F95238F992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337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2C86C76-A133-498D-8BE9-BECFBA120174}" type="datetimeFigureOut">
              <a:rPr lang="en-US" smtClean="0"/>
              <a:t>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78BAAB-8387-436B-ACA1-8F95238F992E}" type="slidenum">
              <a:rPr lang="en-US" smtClean="0"/>
              <a:t>‹#›</a:t>
            </a:fld>
            <a:endParaRPr lang="en-US"/>
          </a:p>
        </p:txBody>
      </p:sp>
    </p:spTree>
    <p:extLst>
      <p:ext uri="{BB962C8B-B14F-4D97-AF65-F5344CB8AC3E}">
        <p14:creationId xmlns:p14="http://schemas.microsoft.com/office/powerpoint/2010/main" val="3573877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1037167" y="0"/>
            <a:ext cx="100584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defRPr/>
            </a:pPr>
            <a:endParaRPr lang="en-US" altLang="en-US" sz="1800">
              <a:solidFill>
                <a:srgbClr val="FFFFFF"/>
              </a:solidFill>
              <a:latin typeface="Times New Roman" panose="02020603050405020304" pitchFamily="18" charset="0"/>
            </a:endParaRPr>
          </a:p>
        </p:txBody>
      </p:sp>
      <p:sp>
        <p:nvSpPr>
          <p:cNvPr id="5" name="Rectangle 4"/>
          <p:cNvSpPr/>
          <p:nvPr/>
        </p:nvSpPr>
        <p:spPr>
          <a:xfrm>
            <a:off x="1037167" y="6172200"/>
            <a:ext cx="10058400" cy="26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defRPr/>
            </a:pPr>
            <a:endParaRPr lang="en-US" altLang="en-US" sz="1800">
              <a:solidFill>
                <a:srgbClr val="FFFFFF"/>
              </a:solidFill>
              <a:latin typeface="Times New Roman" panose="02020603050405020304" pitchFamily="18" charset="0"/>
            </a:endParaRPr>
          </a:p>
        </p:txBody>
      </p:sp>
      <p:sp>
        <p:nvSpPr>
          <p:cNvPr id="2" name="Title 1"/>
          <p:cNvSpPr>
            <a:spLocks noGrp="1"/>
          </p:cNvSpPr>
          <p:nvPr>
            <p:ph type="title"/>
          </p:nvPr>
        </p:nvSpPr>
        <p:spPr>
          <a:xfrm>
            <a:off x="1016000" y="3276600"/>
            <a:ext cx="10058400" cy="1676400"/>
          </a:xfrm>
        </p:spPr>
        <p:txBody>
          <a:bodyPr/>
          <a:lstStyle>
            <a:lvl1pPr algn="l">
              <a:defRPr sz="5400" b="0" cap="all"/>
            </a:lvl1pPr>
          </a:lstStyle>
          <a:p>
            <a:r>
              <a:rPr lang="en-US"/>
              <a:t>Click to edit Master title style</a:t>
            </a:r>
            <a:endParaRPr lang="en-US" dirty="0"/>
          </a:p>
        </p:txBody>
      </p:sp>
      <p:sp>
        <p:nvSpPr>
          <p:cNvPr id="3" name="Text Placeholder 2"/>
          <p:cNvSpPr>
            <a:spLocks noGrp="1"/>
          </p:cNvSpPr>
          <p:nvPr>
            <p:ph type="body" idx="1"/>
          </p:nvPr>
        </p:nvSpPr>
        <p:spPr>
          <a:xfrm>
            <a:off x="1016000" y="4953000"/>
            <a:ext cx="9144000" cy="914400"/>
          </a:xfrm>
        </p:spPr>
        <p:txBody>
          <a:bodyPr anchor="t">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altLang="en-US"/>
          </a:p>
        </p:txBody>
      </p:sp>
      <p:sp>
        <p:nvSpPr>
          <p:cNvPr id="7" name="Footer Placeholder 4"/>
          <p:cNvSpPr>
            <a:spLocks noGrp="1"/>
          </p:cNvSpPr>
          <p:nvPr>
            <p:ph type="ftr" sz="quarter" idx="11"/>
          </p:nvPr>
        </p:nvSpPr>
        <p:spPr/>
        <p:txBody>
          <a:bodyPr/>
          <a:lstStyle>
            <a:lvl1pPr>
              <a:defRPr/>
            </a:lvl1pPr>
          </a:lstStyle>
          <a:p>
            <a:pPr>
              <a:defRPr/>
            </a:pPr>
            <a:endParaRPr lang="en-US" altLang="en-US"/>
          </a:p>
        </p:txBody>
      </p:sp>
      <p:sp>
        <p:nvSpPr>
          <p:cNvPr id="8" name="Slide Number Placeholder 5"/>
          <p:cNvSpPr>
            <a:spLocks noGrp="1"/>
          </p:cNvSpPr>
          <p:nvPr>
            <p:ph type="sldNum" sz="quarter" idx="12"/>
          </p:nvPr>
        </p:nvSpPr>
        <p:spPr/>
        <p:txBody>
          <a:bodyPr/>
          <a:lstStyle>
            <a:lvl1pPr>
              <a:defRPr/>
            </a:lvl1pPr>
          </a:lstStyle>
          <a:p>
            <a:pPr>
              <a:defRPr/>
            </a:pPr>
            <a:fld id="{7992238E-FD3D-499B-89FF-678820311900}" type="slidenum">
              <a:rPr lang="en-US" altLang="en-US"/>
              <a:pPr>
                <a:defRPr/>
              </a:pPr>
              <a:t>‹#›</a:t>
            </a:fld>
            <a:endParaRPr lang="en-US" altLang="en-US"/>
          </a:p>
        </p:txBody>
      </p:sp>
    </p:spTree>
    <p:extLst>
      <p:ext uri="{BB962C8B-B14F-4D97-AF65-F5344CB8AC3E}">
        <p14:creationId xmlns:p14="http://schemas.microsoft.com/office/powerpoint/2010/main" val="782717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2C86C76-A133-498D-8BE9-BECFBA120174}" type="datetimeFigureOut">
              <a:rPr lang="en-US" smtClean="0"/>
              <a:t>11/6/2018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78BAAB-8387-436B-ACA1-8F95238F992E}" type="slidenum">
              <a:rPr lang="en-US" smtClean="0"/>
              <a:t>‹#›</a:t>
            </a:fld>
            <a:endParaRPr lang="en-US"/>
          </a:p>
        </p:txBody>
      </p:sp>
    </p:spTree>
    <p:extLst>
      <p:ext uri="{BB962C8B-B14F-4D97-AF65-F5344CB8AC3E}">
        <p14:creationId xmlns:p14="http://schemas.microsoft.com/office/powerpoint/2010/main" val="30519435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2C86C76-A133-498D-8BE9-BECFBA120174}" type="datetimeFigureOut">
              <a:rPr lang="en-US" smtClean="0"/>
              <a:t>11/6/2018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78BAAB-8387-436B-ACA1-8F95238F992E}" type="slidenum">
              <a:rPr lang="en-US" smtClean="0"/>
              <a:t>‹#›</a:t>
            </a:fld>
            <a:endParaRPr lang="en-US"/>
          </a:p>
        </p:txBody>
      </p:sp>
    </p:spTree>
    <p:extLst>
      <p:ext uri="{BB962C8B-B14F-4D97-AF65-F5344CB8AC3E}">
        <p14:creationId xmlns:p14="http://schemas.microsoft.com/office/powerpoint/2010/main" val="551786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2C86C76-A133-498D-8BE9-BECFBA120174}" type="datetimeFigureOut">
              <a:rPr lang="en-US" smtClean="0"/>
              <a:t>11/6/2018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2078BAAB-8387-436B-ACA1-8F95238F992E}" type="slidenum">
              <a:rPr lang="en-US" smtClean="0"/>
              <a:t>‹#›</a:t>
            </a:fld>
            <a:endParaRPr lang="en-US"/>
          </a:p>
        </p:txBody>
      </p:sp>
    </p:spTree>
    <p:extLst>
      <p:ext uri="{BB962C8B-B14F-4D97-AF65-F5344CB8AC3E}">
        <p14:creationId xmlns:p14="http://schemas.microsoft.com/office/powerpoint/2010/main" val="18702924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2C86C76-A133-498D-8BE9-BECFBA120174}" type="datetimeFigureOut">
              <a:rPr lang="en-US" smtClean="0"/>
              <a:t>11/6/2018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078BAAB-8387-436B-ACA1-8F95238F992E}" type="slidenum">
              <a:rPr lang="en-US" smtClean="0"/>
              <a:t>‹#›</a:t>
            </a:fld>
            <a:endParaRPr lang="en-US"/>
          </a:p>
        </p:txBody>
      </p:sp>
    </p:spTree>
    <p:extLst>
      <p:ext uri="{BB962C8B-B14F-4D97-AF65-F5344CB8AC3E}">
        <p14:creationId xmlns:p14="http://schemas.microsoft.com/office/powerpoint/2010/main" val="4244864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C86C76-A133-498D-8BE9-BECFBA120174}" type="datetimeFigureOut">
              <a:rPr lang="en-US" smtClean="0"/>
              <a:t>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78BAAB-8387-436B-ACA1-8F95238F992E}" type="slidenum">
              <a:rPr lang="en-US" smtClean="0"/>
              <a:t>‹#›</a:t>
            </a:fld>
            <a:endParaRPr lang="en-US"/>
          </a:p>
        </p:txBody>
      </p:sp>
    </p:spTree>
    <p:extLst>
      <p:ext uri="{BB962C8B-B14F-4D97-AF65-F5344CB8AC3E}">
        <p14:creationId xmlns:p14="http://schemas.microsoft.com/office/powerpoint/2010/main" val="11625910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2C86C76-A133-498D-8BE9-BECFBA120174}"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78BAAB-8387-436B-ACA1-8F95238F992E}" type="slidenum">
              <a:rPr lang="en-US" smtClean="0"/>
              <a:t>‹#›</a:t>
            </a:fld>
            <a:endParaRPr lang="en-US"/>
          </a:p>
        </p:txBody>
      </p:sp>
    </p:spTree>
    <p:extLst>
      <p:ext uri="{BB962C8B-B14F-4D97-AF65-F5344CB8AC3E}">
        <p14:creationId xmlns:p14="http://schemas.microsoft.com/office/powerpoint/2010/main" val="2872101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2C86C76-A133-498D-8BE9-BECFBA120174}"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78BAAB-8387-436B-ACA1-8F95238F992E}" type="slidenum">
              <a:rPr lang="en-US" smtClean="0"/>
              <a:t>‹#›</a:t>
            </a:fld>
            <a:endParaRPr lang="en-US"/>
          </a:p>
        </p:txBody>
      </p:sp>
    </p:spTree>
    <p:extLst>
      <p:ext uri="{BB962C8B-B14F-4D97-AF65-F5344CB8AC3E}">
        <p14:creationId xmlns:p14="http://schemas.microsoft.com/office/powerpoint/2010/main" val="2410196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0" y="609601"/>
            <a:ext cx="48768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609601"/>
            <a:ext cx="48768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05126E63-472B-44F0-B5B8-9F9453816AF7}" type="slidenum">
              <a:rPr lang="en-US" altLang="en-US"/>
              <a:pPr>
                <a:defRPr/>
              </a:pPr>
              <a:t>‹#›</a:t>
            </a:fld>
            <a:endParaRPr lang="en-US" altLang="en-US"/>
          </a:p>
        </p:txBody>
      </p:sp>
    </p:spTree>
    <p:extLst>
      <p:ext uri="{BB962C8B-B14F-4D97-AF65-F5344CB8AC3E}">
        <p14:creationId xmlns:p14="http://schemas.microsoft.com/office/powerpoint/2010/main" val="2649298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1011767" y="1249364"/>
            <a:ext cx="48768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193367" y="1249364"/>
            <a:ext cx="48768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11936" y="609600"/>
            <a:ext cx="48768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11936" y="1329264"/>
            <a:ext cx="4876800" cy="30480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536" y="609600"/>
            <a:ext cx="48768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36" y="1329264"/>
            <a:ext cx="4876800" cy="30480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6"/>
          <p:cNvSpPr>
            <a:spLocks noGrp="1"/>
          </p:cNvSpPr>
          <p:nvPr>
            <p:ph type="dt" sz="half" idx="10"/>
          </p:nvPr>
        </p:nvSpPr>
        <p:spPr/>
        <p:txBody>
          <a:bodyPr/>
          <a:lstStyle>
            <a:lvl1pPr>
              <a:defRPr/>
            </a:lvl1pPr>
          </a:lstStyle>
          <a:p>
            <a:pPr>
              <a:defRPr/>
            </a:pPr>
            <a:endParaRPr lang="en-US" altLang="en-US"/>
          </a:p>
        </p:txBody>
      </p:sp>
      <p:sp>
        <p:nvSpPr>
          <p:cNvPr id="10" name="Footer Placeholder 7"/>
          <p:cNvSpPr>
            <a:spLocks noGrp="1"/>
          </p:cNvSpPr>
          <p:nvPr>
            <p:ph type="ftr" sz="quarter" idx="11"/>
          </p:nvPr>
        </p:nvSpPr>
        <p:spPr/>
        <p:txBody>
          <a:bodyPr/>
          <a:lstStyle>
            <a:lvl1pPr>
              <a:defRPr/>
            </a:lvl1pPr>
          </a:lstStyle>
          <a:p>
            <a:pPr>
              <a:defRPr/>
            </a:pPr>
            <a:endParaRPr lang="en-US" altLang="en-US"/>
          </a:p>
        </p:txBody>
      </p:sp>
      <p:sp>
        <p:nvSpPr>
          <p:cNvPr id="11" name="Slide Number Placeholder 8"/>
          <p:cNvSpPr>
            <a:spLocks noGrp="1"/>
          </p:cNvSpPr>
          <p:nvPr>
            <p:ph type="sldNum" sz="quarter" idx="12"/>
          </p:nvPr>
        </p:nvSpPr>
        <p:spPr/>
        <p:txBody>
          <a:bodyPr/>
          <a:lstStyle>
            <a:lvl1pPr>
              <a:defRPr/>
            </a:lvl1pPr>
          </a:lstStyle>
          <a:p>
            <a:pPr>
              <a:defRPr/>
            </a:pPr>
            <a:fld id="{75E0332F-4A7E-4078-BEFE-5E2291680FBB}" type="slidenum">
              <a:rPr lang="en-US" altLang="en-US"/>
              <a:pPr>
                <a:defRPr/>
              </a:pPr>
              <a:t>‹#›</a:t>
            </a:fld>
            <a:endParaRPr lang="en-US" altLang="en-US"/>
          </a:p>
        </p:txBody>
      </p:sp>
    </p:spTree>
    <p:extLst>
      <p:ext uri="{BB962C8B-B14F-4D97-AF65-F5344CB8AC3E}">
        <p14:creationId xmlns:p14="http://schemas.microsoft.com/office/powerpoint/2010/main" val="2202631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10A9DA1F-1F8A-4291-A718-FDC6C3A4B67A}" type="slidenum">
              <a:rPr lang="en-US" altLang="en-US"/>
              <a:pPr>
                <a:defRPr/>
              </a:pPr>
              <a:t>‹#›</a:t>
            </a:fld>
            <a:endParaRPr lang="en-US" altLang="en-US"/>
          </a:p>
        </p:txBody>
      </p:sp>
    </p:spTree>
    <p:extLst>
      <p:ext uri="{BB962C8B-B14F-4D97-AF65-F5344CB8AC3E}">
        <p14:creationId xmlns:p14="http://schemas.microsoft.com/office/powerpoint/2010/main" val="2565661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pPr>
              <a:defRPr/>
            </a:pPr>
            <a:fld id="{9D8C57F1-3F53-483D-AE34-FB9EB3302549}" type="slidenum">
              <a:rPr lang="en-US" altLang="en-US"/>
              <a:pPr>
                <a:defRPr/>
              </a:pPr>
              <a:t>‹#›</a:t>
            </a:fld>
            <a:endParaRPr lang="en-US" altLang="en-US"/>
          </a:p>
        </p:txBody>
      </p:sp>
    </p:spTree>
    <p:extLst>
      <p:ext uri="{BB962C8B-B14F-4D97-AF65-F5344CB8AC3E}">
        <p14:creationId xmlns:p14="http://schemas.microsoft.com/office/powerpoint/2010/main" val="973552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2871259" y="2515130"/>
            <a:ext cx="3810000" cy="2117"/>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16000" y="4572000"/>
            <a:ext cx="9046464" cy="1600200"/>
          </a:xfrm>
        </p:spPr>
        <p:txBody>
          <a:bodyPr>
            <a:normAutofit/>
          </a:bodyPr>
          <a:lstStyle>
            <a:lvl1pPr algn="l">
              <a:defRPr sz="5400" b="0"/>
            </a:lvl1pPr>
          </a:lstStyle>
          <a:p>
            <a:r>
              <a:rPr lang="en-US"/>
              <a:t>Click to edit Master title style</a:t>
            </a:r>
          </a:p>
        </p:txBody>
      </p:sp>
      <p:sp>
        <p:nvSpPr>
          <p:cNvPr id="3" name="Content Placeholder 2"/>
          <p:cNvSpPr>
            <a:spLocks noGrp="1"/>
          </p:cNvSpPr>
          <p:nvPr>
            <p:ph idx="1"/>
          </p:nvPr>
        </p:nvSpPr>
        <p:spPr>
          <a:xfrm>
            <a:off x="4947821" y="457201"/>
            <a:ext cx="6126579"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16002" y="457200"/>
            <a:ext cx="3564876"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ltLang="en-US"/>
          </a:p>
        </p:txBody>
      </p:sp>
      <p:sp>
        <p:nvSpPr>
          <p:cNvPr id="7" name="Footer Placeholder 5"/>
          <p:cNvSpPr>
            <a:spLocks noGrp="1"/>
          </p:cNvSpPr>
          <p:nvPr>
            <p:ph type="ftr" sz="quarter" idx="11"/>
          </p:nvPr>
        </p:nvSpPr>
        <p:spPr/>
        <p:txBody>
          <a:bodyPr/>
          <a:lstStyle>
            <a:lvl1pPr>
              <a:defRPr/>
            </a:lvl1pPr>
          </a:lstStyle>
          <a:p>
            <a:pPr>
              <a:defRPr/>
            </a:pPr>
            <a:endParaRPr lang="en-US" altLang="en-US"/>
          </a:p>
        </p:txBody>
      </p:sp>
      <p:sp>
        <p:nvSpPr>
          <p:cNvPr id="8" name="Slide Number Placeholder 6"/>
          <p:cNvSpPr>
            <a:spLocks noGrp="1"/>
          </p:cNvSpPr>
          <p:nvPr>
            <p:ph type="sldNum" sz="quarter" idx="12"/>
          </p:nvPr>
        </p:nvSpPr>
        <p:spPr/>
        <p:txBody>
          <a:bodyPr/>
          <a:lstStyle>
            <a:lvl1pPr>
              <a:defRPr/>
            </a:lvl1pPr>
          </a:lstStyle>
          <a:p>
            <a:pPr>
              <a:defRPr/>
            </a:pPr>
            <a:fld id="{925F7366-0BA8-435D-9306-90C1F477D375}" type="slidenum">
              <a:rPr lang="en-US" altLang="en-US"/>
              <a:pPr>
                <a:defRPr/>
              </a:pPr>
              <a:t>‹#›</a:t>
            </a:fld>
            <a:endParaRPr lang="en-US" altLang="en-US"/>
          </a:p>
        </p:txBody>
      </p:sp>
    </p:spTree>
    <p:extLst>
      <p:ext uri="{BB962C8B-B14F-4D97-AF65-F5344CB8AC3E}">
        <p14:creationId xmlns:p14="http://schemas.microsoft.com/office/powerpoint/2010/main" val="1104231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1936" y="4572000"/>
            <a:ext cx="9046464" cy="1600200"/>
          </a:xfrm>
        </p:spPr>
        <p:txBody>
          <a:bodyPr>
            <a:normAutofit/>
          </a:bodyPr>
          <a:lstStyle>
            <a:lvl1pPr algn="l">
              <a:defRPr sz="5400" b="0"/>
            </a:lvl1pPr>
          </a:lstStyle>
          <a:p>
            <a:r>
              <a:rPr lang="en-US"/>
              <a:t>Click to edit Master title style</a:t>
            </a:r>
            <a:endParaRPr lang="en-US" dirty="0"/>
          </a:p>
        </p:txBody>
      </p:sp>
      <p:sp>
        <p:nvSpPr>
          <p:cNvPr id="3" name="Picture Placeholder 2"/>
          <p:cNvSpPr>
            <a:spLocks noGrp="1"/>
          </p:cNvSpPr>
          <p:nvPr>
            <p:ph type="pic" idx="1"/>
          </p:nvPr>
        </p:nvSpPr>
        <p:spPr>
          <a:xfrm>
            <a:off x="1036320" y="457200"/>
            <a:ext cx="10058400" cy="2895600"/>
          </a:xfrm>
          <a:ln w="6350">
            <a:solidFill>
              <a:schemeClr val="tx2"/>
            </a:solid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133856" y="3505200"/>
            <a:ext cx="9855200" cy="804862"/>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40135354-D462-40CE-9E52-63DBCA9AB1C0}" type="slidenum">
              <a:rPr lang="en-US" altLang="en-US"/>
              <a:pPr>
                <a:defRPr/>
              </a:pPr>
              <a:t>‹#›</a:t>
            </a:fld>
            <a:endParaRPr lang="en-US" altLang="en-US"/>
          </a:p>
        </p:txBody>
      </p:sp>
    </p:spTree>
    <p:extLst>
      <p:ext uri="{BB962C8B-B14F-4D97-AF65-F5344CB8AC3E}">
        <p14:creationId xmlns:p14="http://schemas.microsoft.com/office/powerpoint/2010/main" val="2357767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016000" y="4572000"/>
            <a:ext cx="9042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1016000" y="685800"/>
            <a:ext cx="10058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31200" y="6208714"/>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454545"/>
                </a:solidFill>
                <a:latin typeface="Times New Roman" panose="02020603050405020304" pitchFamily="18" charset="0"/>
              </a:defRPr>
            </a:lvl1pPr>
          </a:lstStyle>
          <a:p>
            <a:pPr>
              <a:defRPr/>
            </a:pPr>
            <a:endParaRPr lang="en-US" altLang="en-US"/>
          </a:p>
        </p:txBody>
      </p:sp>
      <p:sp>
        <p:nvSpPr>
          <p:cNvPr id="5" name="Footer Placeholder 4"/>
          <p:cNvSpPr>
            <a:spLocks noGrp="1"/>
          </p:cNvSpPr>
          <p:nvPr>
            <p:ph type="ftr" sz="quarter" idx="3"/>
          </p:nvPr>
        </p:nvSpPr>
        <p:spPr>
          <a:xfrm>
            <a:off x="1016001" y="6208714"/>
            <a:ext cx="6498167" cy="365125"/>
          </a:xfrm>
          <a:prstGeom prst="rect">
            <a:avLst/>
          </a:prstGeom>
        </p:spPr>
        <p:txBody>
          <a:bodyPr vert="horz" wrap="square" lIns="91440" tIns="45720" rIns="91440" bIns="45720" numCol="1" anchor="ctr" anchorCtr="0" compatLnSpc="1">
            <a:prstTxWarp prst="textNoShape">
              <a:avLst/>
            </a:prstTxWarp>
          </a:bodyPr>
          <a:lstStyle>
            <a:lvl1pPr>
              <a:defRPr sz="1200" b="1">
                <a:solidFill>
                  <a:srgbClr val="454545"/>
                </a:solidFill>
              </a:defRPr>
            </a:lvl1pPr>
          </a:lstStyle>
          <a:p>
            <a:pPr>
              <a:defRPr/>
            </a:pPr>
            <a:endParaRPr lang="en-US" altLang="en-US"/>
          </a:p>
        </p:txBody>
      </p:sp>
      <p:sp>
        <p:nvSpPr>
          <p:cNvPr id="6" name="Slide Number Placeholder 5"/>
          <p:cNvSpPr>
            <a:spLocks noGrp="1"/>
          </p:cNvSpPr>
          <p:nvPr>
            <p:ph type="sldNum" sz="quarter" idx="4"/>
          </p:nvPr>
        </p:nvSpPr>
        <p:spPr>
          <a:xfrm>
            <a:off x="10160000" y="5688014"/>
            <a:ext cx="1016000" cy="365125"/>
          </a:xfrm>
          <a:prstGeom prst="rect">
            <a:avLst/>
          </a:prstGeom>
        </p:spPr>
        <p:txBody>
          <a:bodyPr vert="horz" wrap="square" lIns="91440" tIns="45720" rIns="91440" bIns="45720" numCol="1" anchor="ctr" anchorCtr="0" compatLnSpc="1">
            <a:prstTxWarp prst="textNoShape">
              <a:avLst/>
            </a:prstTxWarp>
          </a:bodyPr>
          <a:lstStyle>
            <a:lvl1pPr algn="r">
              <a:defRPr sz="2400">
                <a:solidFill>
                  <a:srgbClr val="262626"/>
                </a:solidFill>
                <a:latin typeface="Impact" panose="020B0806030902050204" pitchFamily="34" charset="0"/>
              </a:defRPr>
            </a:lvl1pPr>
          </a:lstStyle>
          <a:p>
            <a:pPr>
              <a:defRPr/>
            </a:pPr>
            <a:fld id="{0C065A19-898F-4738-BD07-EC2914476EF9}" type="slidenum">
              <a:rPr lang="en-US" altLang="en-US"/>
              <a:pPr>
                <a:defRPr/>
              </a:pPr>
              <a:t>‹#›</a:t>
            </a:fld>
            <a:endParaRPr lang="en-US" altLang="en-US"/>
          </a:p>
        </p:txBody>
      </p:sp>
      <p:sp>
        <p:nvSpPr>
          <p:cNvPr id="8" name="Rectangle 7"/>
          <p:cNvSpPr/>
          <p:nvPr/>
        </p:nvSpPr>
        <p:spPr>
          <a:xfrm>
            <a:off x="1037167" y="0"/>
            <a:ext cx="100584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defRPr/>
            </a:pPr>
            <a:endParaRPr lang="en-US" altLang="en-US" sz="1800">
              <a:solidFill>
                <a:srgbClr val="FFFFFF"/>
              </a:solidFill>
              <a:latin typeface="Times New Roman" panose="02020603050405020304" pitchFamily="18" charset="0"/>
            </a:endParaRPr>
          </a:p>
        </p:txBody>
      </p:sp>
      <p:sp>
        <p:nvSpPr>
          <p:cNvPr id="9" name="Rectangle 8"/>
          <p:cNvSpPr/>
          <p:nvPr/>
        </p:nvSpPr>
        <p:spPr>
          <a:xfrm>
            <a:off x="1037167" y="6172200"/>
            <a:ext cx="10058400" cy="26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defRPr/>
            </a:pPr>
            <a:endParaRPr lang="en-US" altLang="en-US" sz="1800">
              <a:solidFill>
                <a:srgbClr val="FFFFFF"/>
              </a:solidFill>
              <a:latin typeface="Times New Roman" panose="02020603050405020304" pitchFamily="18" charset="0"/>
            </a:endParaRPr>
          </a:p>
        </p:txBody>
      </p:sp>
    </p:spTree>
    <p:extLst>
      <p:ext uri="{BB962C8B-B14F-4D97-AF65-F5344CB8AC3E}">
        <p14:creationId xmlns:p14="http://schemas.microsoft.com/office/powerpoint/2010/main" val="38467595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sz="5400" kern="1200">
          <a:solidFill>
            <a:srgbClr val="262626"/>
          </a:solidFill>
          <a:latin typeface="+mj-lt"/>
          <a:ea typeface="+mj-ea"/>
          <a:cs typeface="+mj-cs"/>
        </a:defRPr>
      </a:lvl1pPr>
      <a:lvl2pPr algn="l" rtl="0" eaLnBrk="0" fontAlgn="base" hangingPunct="0">
        <a:spcBef>
          <a:spcPct val="0"/>
        </a:spcBef>
        <a:spcAft>
          <a:spcPct val="0"/>
        </a:spcAft>
        <a:defRPr sz="5400">
          <a:solidFill>
            <a:srgbClr val="262626"/>
          </a:solidFill>
          <a:latin typeface="Impact" pitchFamily="34" charset="0"/>
        </a:defRPr>
      </a:lvl2pPr>
      <a:lvl3pPr algn="l" rtl="0" eaLnBrk="0" fontAlgn="base" hangingPunct="0">
        <a:spcBef>
          <a:spcPct val="0"/>
        </a:spcBef>
        <a:spcAft>
          <a:spcPct val="0"/>
        </a:spcAft>
        <a:defRPr sz="5400">
          <a:solidFill>
            <a:srgbClr val="262626"/>
          </a:solidFill>
          <a:latin typeface="Impact" pitchFamily="34" charset="0"/>
        </a:defRPr>
      </a:lvl3pPr>
      <a:lvl4pPr algn="l" rtl="0" eaLnBrk="0" fontAlgn="base" hangingPunct="0">
        <a:spcBef>
          <a:spcPct val="0"/>
        </a:spcBef>
        <a:spcAft>
          <a:spcPct val="0"/>
        </a:spcAft>
        <a:defRPr sz="5400">
          <a:solidFill>
            <a:srgbClr val="262626"/>
          </a:solidFill>
          <a:latin typeface="Impact" pitchFamily="34" charset="0"/>
        </a:defRPr>
      </a:lvl4pPr>
      <a:lvl5pPr algn="l" rtl="0" eaLnBrk="0" fontAlgn="base" hangingPunct="0">
        <a:spcBef>
          <a:spcPct val="0"/>
        </a:spcBef>
        <a:spcAft>
          <a:spcPct val="0"/>
        </a:spcAft>
        <a:defRPr sz="5400">
          <a:solidFill>
            <a:srgbClr val="262626"/>
          </a:solidFill>
          <a:latin typeface="Impact"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1"/>
        </a:buClr>
        <a:buFont typeface="Arial" panose="020B0604020202020204" pitchFamily="34" charset="0"/>
        <a:buChar char="•"/>
        <a:defRPr sz="2400" kern="1200">
          <a:solidFill>
            <a:schemeClr val="tx2"/>
          </a:solidFill>
          <a:latin typeface="+mn-lt"/>
          <a:ea typeface="+mn-ea"/>
          <a:cs typeface="+mn-cs"/>
        </a:defRPr>
      </a:lvl1pPr>
      <a:lvl2pPr marL="593725" indent="-273050" algn="l" rtl="0" eaLnBrk="0" fontAlgn="base" hangingPunct="0">
        <a:spcBef>
          <a:spcPct val="20000"/>
        </a:spcBef>
        <a:spcAft>
          <a:spcPct val="0"/>
        </a:spcAft>
        <a:buClr>
          <a:schemeClr val="accent1"/>
        </a:buClr>
        <a:buFont typeface="Arial" panose="020B0604020202020204" pitchFamily="34" charset="0"/>
        <a:buChar char="•"/>
        <a:defRPr sz="2200" kern="1200">
          <a:solidFill>
            <a:schemeClr val="tx2"/>
          </a:solidFill>
          <a:latin typeface="+mn-lt"/>
          <a:ea typeface="+mn-ea"/>
          <a:cs typeface="+mn-cs"/>
        </a:defRPr>
      </a:lvl2pPr>
      <a:lvl3pPr marL="868363" indent="-228600" algn="l" rtl="0" eaLnBrk="0" fontAlgn="base" hangingPunct="0">
        <a:spcBef>
          <a:spcPct val="20000"/>
        </a:spcBef>
        <a:spcAft>
          <a:spcPct val="0"/>
        </a:spcAft>
        <a:buClr>
          <a:schemeClr val="accent1"/>
        </a:buClr>
        <a:buFont typeface="Arial" panose="020B0604020202020204" pitchFamily="34" charset="0"/>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Font typeface="Arial" panose="020B0604020202020204" pitchFamily="34" charset="0"/>
        <a:buChar char="•"/>
        <a:defRPr kern="1200">
          <a:solidFill>
            <a:schemeClr val="tx2"/>
          </a:solidFill>
          <a:latin typeface="+mn-lt"/>
          <a:ea typeface="+mn-ea"/>
          <a:cs typeface="+mn-cs"/>
        </a:defRPr>
      </a:lvl4pPr>
      <a:lvl5pPr marL="1371600" indent="-228600" algn="l" rtl="0" eaLnBrk="0" fontAlgn="base" hangingPunct="0">
        <a:spcBef>
          <a:spcPct val="20000"/>
        </a:spcBef>
        <a:spcAft>
          <a:spcPct val="0"/>
        </a:spcAft>
        <a:buClr>
          <a:schemeClr val="accent1"/>
        </a:buClr>
        <a:buFont typeface="Arial" panose="020B0604020202020204" pitchFamily="34" charset="0"/>
        <a:buChar char="•"/>
        <a:defRPr kern="120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C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484"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pPr>
            <a:endParaRPr lang="en-US" altLang="en-US" smtClean="0">
              <a:solidFill>
                <a:srgbClr val="000000"/>
              </a:solidFill>
            </a:endParaRPr>
          </a:p>
        </p:txBody>
      </p:sp>
      <p:sp>
        <p:nvSpPr>
          <p:cNvPr id="20485"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en-US" altLang="en-US" smtClean="0">
              <a:solidFill>
                <a:srgbClr val="000000"/>
              </a:solidFill>
            </a:endParaRPr>
          </a:p>
        </p:txBody>
      </p:sp>
      <p:sp>
        <p:nvSpPr>
          <p:cNvPr id="20486"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C95474F3-4422-48CE-AA37-C87576621235}"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pic>
        <p:nvPicPr>
          <p:cNvPr id="1031" name="Picture 7" descr="MPj03993490000[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6785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217626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iming>
    <p:tnLst>
      <p:par>
        <p:cTn id="1" dur="indefinite" restart="never" nodeType="tmRoot"/>
      </p:par>
    </p:tnLst>
  </p:timing>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2C86C76-A133-498D-8BE9-BECFBA120174}" type="datetimeFigureOut">
              <a:rPr lang="en-US" smtClean="0"/>
              <a:t>11/6/2018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078BAAB-8387-436B-ACA1-8F95238F992E}"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396502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gif"/><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4.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 Id="rId5" Type="http://schemas.openxmlformats.org/officeDocument/2006/relationships/image" Target="../media/image48.tmp"/><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4.xml"/><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tmp"/><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gif"/><Relationship Id="rId1" Type="http://schemas.openxmlformats.org/officeDocument/2006/relationships/slideLayout" Target="../slideLayouts/slideLayout14.xml"/><Relationship Id="rId5" Type="http://schemas.openxmlformats.org/officeDocument/2006/relationships/image" Target="../media/image57.jpeg"/><Relationship Id="rId4" Type="http://schemas.openxmlformats.org/officeDocument/2006/relationships/image" Target="../media/image56.gi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image" Target="../media/image61.tmp"/><Relationship Id="rId1" Type="http://schemas.openxmlformats.org/officeDocument/2006/relationships/slideLayout" Target="../slideLayouts/slideLayout7.xml"/><Relationship Id="rId4" Type="http://schemas.openxmlformats.org/officeDocument/2006/relationships/image" Target="../media/image63.tm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71.emf"/><Relationship Id="rId3" Type="http://schemas.openxmlformats.org/officeDocument/2006/relationships/image" Target="../media/image73.png"/><Relationship Id="rId7" Type="http://schemas.openxmlformats.org/officeDocument/2006/relationships/image" Target="../media/image68.emf"/><Relationship Id="rId12" Type="http://schemas.openxmlformats.org/officeDocument/2006/relationships/oleObject" Target="../embeddings/oleObject5.bin"/><Relationship Id="rId2" Type="http://schemas.openxmlformats.org/officeDocument/2006/relationships/slideLayout" Target="../slideLayouts/slideLayout32.xml"/><Relationship Id="rId16" Type="http://schemas.openxmlformats.org/officeDocument/2006/relationships/image" Target="../media/image74.tmp"/><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70.wmf"/><Relationship Id="rId5" Type="http://schemas.openxmlformats.org/officeDocument/2006/relationships/image" Target="../media/image67.emf"/><Relationship Id="rId15" Type="http://schemas.openxmlformats.org/officeDocument/2006/relationships/image" Target="../media/image72.e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69.emf"/><Relationship Id="rId14" Type="http://schemas.openxmlformats.org/officeDocument/2006/relationships/oleObject" Target="../embeddings/oleObject6.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72.emf"/><Relationship Id="rId3" Type="http://schemas.openxmlformats.org/officeDocument/2006/relationships/notesSlide" Target="../notesSlides/notesSlide1.xml"/><Relationship Id="rId7" Type="http://schemas.openxmlformats.org/officeDocument/2006/relationships/image" Target="../media/image70.wmf"/><Relationship Id="rId12" Type="http://schemas.openxmlformats.org/officeDocument/2006/relationships/oleObject" Target="../embeddings/oleObject11.bin"/><Relationship Id="rId2" Type="http://schemas.openxmlformats.org/officeDocument/2006/relationships/slideLayout" Target="../slideLayouts/slideLayout26.xml"/><Relationship Id="rId1" Type="http://schemas.openxmlformats.org/officeDocument/2006/relationships/vmlDrawing" Target="../drawings/vmlDrawing2.vml"/><Relationship Id="rId6" Type="http://schemas.openxmlformats.org/officeDocument/2006/relationships/oleObject" Target="../embeddings/oleObject8.bin"/><Relationship Id="rId11" Type="http://schemas.openxmlformats.org/officeDocument/2006/relationships/image" Target="../media/image71.emf"/><Relationship Id="rId5" Type="http://schemas.openxmlformats.org/officeDocument/2006/relationships/image" Target="../media/image69.emf"/><Relationship Id="rId15" Type="http://schemas.openxmlformats.org/officeDocument/2006/relationships/image" Target="../media/image68.e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67.emf"/><Relationship Id="rId14" Type="http://schemas.openxmlformats.org/officeDocument/2006/relationships/oleObject" Target="../embeddings/oleObject12.bin"/></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32.xml"/><Relationship Id="rId4" Type="http://schemas.openxmlformats.org/officeDocument/2006/relationships/image" Target="../media/image78.tmp"/></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83.tmp"/><Relationship Id="rId2" Type="http://schemas.openxmlformats.org/officeDocument/2006/relationships/image" Target="../media/image82.jpe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4.xml"/><Relationship Id="rId5" Type="http://schemas.openxmlformats.org/officeDocument/2006/relationships/image" Target="../media/image13.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gif"/></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wmf"/><Relationship Id="rId1" Type="http://schemas.openxmlformats.org/officeDocument/2006/relationships/slideLayout" Target="../slideLayouts/slideLayout25.xml"/><Relationship Id="rId5" Type="http://schemas.openxmlformats.org/officeDocument/2006/relationships/image" Target="../media/image22.jpe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4.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7D216-A342-4C4A-98C0-42C3E8914A69}"/>
              </a:ext>
            </a:extLst>
          </p:cNvPr>
          <p:cNvSpPr>
            <a:spLocks noGrp="1"/>
          </p:cNvSpPr>
          <p:nvPr>
            <p:ph type="ctrTitle"/>
          </p:nvPr>
        </p:nvSpPr>
        <p:spPr>
          <a:xfrm>
            <a:off x="1016000" y="3200400"/>
            <a:ext cx="6983709" cy="1524000"/>
          </a:xfrm>
        </p:spPr>
        <p:txBody>
          <a:bodyPr/>
          <a:lstStyle/>
          <a:p>
            <a:r>
              <a:rPr lang="en-CA" dirty="0"/>
              <a:t>SCIENCE SKILLS</a:t>
            </a:r>
          </a:p>
        </p:txBody>
      </p:sp>
      <p:pic>
        <p:nvPicPr>
          <p:cNvPr id="5" name="Picture 4">
            <a:extLst>
              <a:ext uri="{FF2B5EF4-FFF2-40B4-BE49-F238E27FC236}">
                <a16:creationId xmlns:a16="http://schemas.microsoft.com/office/drawing/2014/main" id="{2452C52C-832B-4EF8-AE02-F268215CB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5179" y="4724400"/>
            <a:ext cx="4130198" cy="1368056"/>
          </a:xfrm>
          <a:prstGeom prst="rect">
            <a:avLst/>
          </a:prstGeom>
        </p:spPr>
      </p:pic>
      <p:pic>
        <p:nvPicPr>
          <p:cNvPr id="6" name="Picture 5">
            <a:extLst>
              <a:ext uri="{FF2B5EF4-FFF2-40B4-BE49-F238E27FC236}">
                <a16:creationId xmlns:a16="http://schemas.microsoft.com/office/drawing/2014/main" id="{3C4EA63F-ADD5-445F-A074-0F11E7772A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7055" y="541714"/>
            <a:ext cx="2743824" cy="18189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783D27B5-AEB1-4FDD-825D-DEA69168C9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8696" y="242262"/>
            <a:ext cx="3147604" cy="23607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1C09DCCD-F7BE-445D-A8AB-0867E17105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8696" y="3934183"/>
            <a:ext cx="3507194" cy="21582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a:extLst>
              <a:ext uri="{FF2B5EF4-FFF2-40B4-BE49-F238E27FC236}">
                <a16:creationId xmlns:a16="http://schemas.microsoft.com/office/drawing/2014/main" id="{E0D47233-6D09-4D15-AA1A-4BBBACC2EB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1992" y="0"/>
            <a:ext cx="3063532" cy="28452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685293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livinghealthywithchocolate.com/wp-content/uploads/2014/02/Paleo-Thick-and-Creamy-Mint-Chocolate-Milkshak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1597" y="2093300"/>
            <a:ext cx="4120382" cy="2358027"/>
          </a:xfrm>
          <a:prstGeom prst="rect">
            <a:avLst/>
          </a:prstGeom>
          <a:noFill/>
          <a:extLst>
            <a:ext uri="{909E8E84-426E-40DD-AFC4-6F175D3DCCD1}">
              <a14:hiddenFill xmlns:a14="http://schemas.microsoft.com/office/drawing/2010/main">
                <a:solidFill>
                  <a:srgbClr val="FFFFFF"/>
                </a:solidFill>
              </a14:hiddenFill>
            </a:ext>
          </a:extLst>
        </p:spPr>
      </p:pic>
      <p:sp>
        <p:nvSpPr>
          <p:cNvPr id="5122" name="Rectangle 2"/>
          <p:cNvSpPr>
            <a:spLocks noGrp="1" noChangeArrowheads="1"/>
          </p:cNvSpPr>
          <p:nvPr>
            <p:ph type="body" idx="1"/>
          </p:nvPr>
        </p:nvSpPr>
        <p:spPr>
          <a:xfrm>
            <a:off x="1711234" y="178904"/>
            <a:ext cx="5736447" cy="5098490"/>
          </a:xfrm>
        </p:spPr>
        <p:txBody>
          <a:bodyPr/>
          <a:lstStyle/>
          <a:p>
            <a:pPr marL="0" indent="0">
              <a:buNone/>
              <a:defRPr/>
            </a:pPr>
            <a:r>
              <a:rPr lang="en-US" sz="2800" b="1" dirty="0"/>
              <a:t>King Henry drank chocolate milk </a:t>
            </a:r>
            <a:r>
              <a:rPr lang="en-US" sz="2800" b="1" dirty="0" smtClean="0"/>
              <a:t>with </a:t>
            </a:r>
            <a:r>
              <a:rPr lang="en-US" sz="2800" b="1" dirty="0"/>
              <a:t>his breakfast. </a:t>
            </a:r>
            <a:r>
              <a:rPr lang="en-US" sz="2800" b="1" dirty="0" smtClean="0"/>
              <a:t>                                      He drank </a:t>
            </a:r>
            <a:r>
              <a:rPr lang="en-US" sz="2800" b="1" dirty="0"/>
              <a:t>chocolate </a:t>
            </a:r>
            <a:r>
              <a:rPr lang="en-US" sz="2800" b="1" dirty="0" smtClean="0"/>
              <a:t>milk with </a:t>
            </a:r>
            <a:r>
              <a:rPr lang="en-US" sz="2800" b="1" dirty="0"/>
              <a:t>his lunch.  </a:t>
            </a:r>
            <a:r>
              <a:rPr lang="en-US" sz="2800" b="1" dirty="0" smtClean="0"/>
              <a:t>                                                         He </a:t>
            </a:r>
            <a:r>
              <a:rPr lang="en-US" sz="2800" b="1" dirty="0"/>
              <a:t>drank chocolate </a:t>
            </a:r>
            <a:r>
              <a:rPr lang="en-US" sz="2800" b="1" dirty="0" smtClean="0"/>
              <a:t>milk </a:t>
            </a:r>
            <a:r>
              <a:rPr lang="en-US" sz="2800" b="1" dirty="0"/>
              <a:t>with his dinner.  </a:t>
            </a:r>
            <a:r>
              <a:rPr lang="en-US" sz="2800" b="1" dirty="0" smtClean="0"/>
              <a:t>                                                           He </a:t>
            </a:r>
            <a:r>
              <a:rPr lang="en-US" sz="2800" b="1" dirty="0"/>
              <a:t>even drank chocolate </a:t>
            </a:r>
            <a:r>
              <a:rPr lang="en-US" sz="2800" b="1" dirty="0" smtClean="0"/>
              <a:t>milk </a:t>
            </a:r>
            <a:r>
              <a:rPr lang="en-US" sz="2800" b="1" dirty="0"/>
              <a:t>for </a:t>
            </a:r>
            <a:r>
              <a:rPr lang="en-US" sz="2800" b="1" dirty="0" smtClean="0"/>
              <a:t>his bedtime </a:t>
            </a:r>
            <a:r>
              <a:rPr lang="en-US" sz="2800" b="1" dirty="0"/>
              <a:t>snack. </a:t>
            </a:r>
            <a:r>
              <a:rPr lang="en-US" sz="2800" b="1" dirty="0" smtClean="0"/>
              <a:t>                                       King Henry drank </a:t>
            </a:r>
            <a:r>
              <a:rPr lang="en-US" sz="2800" b="1" dirty="0"/>
              <a:t>chocolate </a:t>
            </a:r>
            <a:r>
              <a:rPr lang="en-US" sz="2800" b="1" dirty="0" smtClean="0"/>
              <a:t>milk </a:t>
            </a:r>
            <a:r>
              <a:rPr lang="en-US" sz="2800" b="1" dirty="0"/>
              <a:t>by the liters!</a:t>
            </a:r>
          </a:p>
        </p:txBody>
      </p:sp>
      <p:pic>
        <p:nvPicPr>
          <p:cNvPr id="10242" name="Picture 2" descr="http://ecx.images-amazon.com/images/I/51av6zf8bpL._SY355SX132_SY355_CR,0,0,132,355AA132_PIbundle-4,TopRight,0,0_SX132_SY355_CR,0,0,132,355AA132_SH2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0157" y="348721"/>
            <a:ext cx="1249155" cy="257961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8.favim.com/orig/72/hot-chocolate-chocolate-milk-cream-Favim.com-6870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0423" y="-22883"/>
            <a:ext cx="2821577" cy="2116183"/>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valdodge.com/files/2011/12/beatrice-dairy-beverage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1864" y="4545874"/>
            <a:ext cx="7080068" cy="2312126"/>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ttp://www.thirstydudes.com/files/uploads/drinks/c9e3dd2a0fe3d34d089fb9213c6b9f1f_142213702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93286" y="3837879"/>
            <a:ext cx="1707274" cy="2925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793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5122">
                                            <p:txEl>
                                              <p:pRg st="0" end="0"/>
                                            </p:txEl>
                                          </p:spTgt>
                                        </p:tgtEl>
                                        <p:attrNameLst>
                                          <p:attrName>style.visibility</p:attrName>
                                        </p:attrNameLst>
                                      </p:cBhvr>
                                      <p:to>
                                        <p:strVal val="visible"/>
                                      </p:to>
                                    </p:set>
                                  </p:childTnLst>
                                </p:cTn>
                              </p:par>
                              <p:par>
                                <p:cTn id="7" presetID="42" presetClass="entr" presetSubtype="0" fill="hold" nodeType="withEffect">
                                  <p:stCondLst>
                                    <p:cond delay="3000"/>
                                  </p:stCondLst>
                                  <p:childTnLst>
                                    <p:set>
                                      <p:cBhvr>
                                        <p:cTn id="8" dur="1" fill="hold">
                                          <p:stCondLst>
                                            <p:cond delay="0"/>
                                          </p:stCondLst>
                                        </p:cTn>
                                        <p:tgtEl>
                                          <p:spTgt spid="10242"/>
                                        </p:tgtEl>
                                        <p:attrNameLst>
                                          <p:attrName>style.visibility</p:attrName>
                                        </p:attrNameLst>
                                      </p:cBhvr>
                                      <p:to>
                                        <p:strVal val="visible"/>
                                      </p:to>
                                    </p:set>
                                    <p:animEffect transition="in" filter="fade">
                                      <p:cBhvr>
                                        <p:cTn id="9" dur="1000"/>
                                        <p:tgtEl>
                                          <p:spTgt spid="10242"/>
                                        </p:tgtEl>
                                      </p:cBhvr>
                                    </p:animEffect>
                                    <p:anim calcmode="lin" valueType="num">
                                      <p:cBhvr>
                                        <p:cTn id="10" dur="1000" fill="hold"/>
                                        <p:tgtEl>
                                          <p:spTgt spid="10242"/>
                                        </p:tgtEl>
                                        <p:attrNameLst>
                                          <p:attrName>ppt_x</p:attrName>
                                        </p:attrNameLst>
                                      </p:cBhvr>
                                      <p:tavLst>
                                        <p:tav tm="0">
                                          <p:val>
                                            <p:strVal val="#ppt_x"/>
                                          </p:val>
                                        </p:tav>
                                        <p:tav tm="100000">
                                          <p:val>
                                            <p:strVal val="#ppt_x"/>
                                          </p:val>
                                        </p:tav>
                                      </p:tavLst>
                                    </p:anim>
                                    <p:anim calcmode="lin" valueType="num">
                                      <p:cBhvr>
                                        <p:cTn id="11" dur="1000" fill="hold"/>
                                        <p:tgtEl>
                                          <p:spTgt spid="1024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6500"/>
                                  </p:stCondLst>
                                  <p:childTnLst>
                                    <p:set>
                                      <p:cBhvr>
                                        <p:cTn id="13" dur="1" fill="hold">
                                          <p:stCondLst>
                                            <p:cond delay="0"/>
                                          </p:stCondLst>
                                        </p:cTn>
                                        <p:tgtEl>
                                          <p:spTgt spid="10244"/>
                                        </p:tgtEl>
                                        <p:attrNameLst>
                                          <p:attrName>style.visibility</p:attrName>
                                        </p:attrNameLst>
                                      </p:cBhvr>
                                      <p:to>
                                        <p:strVal val="visible"/>
                                      </p:to>
                                    </p:set>
                                    <p:animEffect transition="in" filter="fade">
                                      <p:cBhvr>
                                        <p:cTn id="14" dur="1000"/>
                                        <p:tgtEl>
                                          <p:spTgt spid="10244"/>
                                        </p:tgtEl>
                                      </p:cBhvr>
                                    </p:animEffect>
                                    <p:anim calcmode="lin" valueType="num">
                                      <p:cBhvr>
                                        <p:cTn id="15" dur="1000" fill="hold"/>
                                        <p:tgtEl>
                                          <p:spTgt spid="10244"/>
                                        </p:tgtEl>
                                        <p:attrNameLst>
                                          <p:attrName>ppt_x</p:attrName>
                                        </p:attrNameLst>
                                      </p:cBhvr>
                                      <p:tavLst>
                                        <p:tav tm="0">
                                          <p:val>
                                            <p:strVal val="#ppt_x"/>
                                          </p:val>
                                        </p:tav>
                                        <p:tav tm="100000">
                                          <p:val>
                                            <p:strVal val="#ppt_x"/>
                                          </p:val>
                                        </p:tav>
                                      </p:tavLst>
                                    </p:anim>
                                    <p:anim calcmode="lin" valueType="num">
                                      <p:cBhvr>
                                        <p:cTn id="16" dur="1000" fill="hold"/>
                                        <p:tgtEl>
                                          <p:spTgt spid="10244"/>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10500"/>
                                  </p:stCondLst>
                                  <p:childTnLst>
                                    <p:set>
                                      <p:cBhvr>
                                        <p:cTn id="18" dur="1" fill="hold">
                                          <p:stCondLst>
                                            <p:cond delay="0"/>
                                          </p:stCondLst>
                                        </p:cTn>
                                        <p:tgtEl>
                                          <p:spTgt spid="10246"/>
                                        </p:tgtEl>
                                        <p:attrNameLst>
                                          <p:attrName>style.visibility</p:attrName>
                                        </p:attrNameLst>
                                      </p:cBhvr>
                                      <p:to>
                                        <p:strVal val="visible"/>
                                      </p:to>
                                    </p:set>
                                    <p:animEffect transition="in" filter="fade">
                                      <p:cBhvr>
                                        <p:cTn id="19" dur="1000"/>
                                        <p:tgtEl>
                                          <p:spTgt spid="10246"/>
                                        </p:tgtEl>
                                      </p:cBhvr>
                                    </p:animEffect>
                                    <p:anim calcmode="lin" valueType="num">
                                      <p:cBhvr>
                                        <p:cTn id="20" dur="1000" fill="hold"/>
                                        <p:tgtEl>
                                          <p:spTgt spid="10246"/>
                                        </p:tgtEl>
                                        <p:attrNameLst>
                                          <p:attrName>ppt_x</p:attrName>
                                        </p:attrNameLst>
                                      </p:cBhvr>
                                      <p:tavLst>
                                        <p:tav tm="0">
                                          <p:val>
                                            <p:strVal val="#ppt_x"/>
                                          </p:val>
                                        </p:tav>
                                        <p:tav tm="100000">
                                          <p:val>
                                            <p:strVal val="#ppt_x"/>
                                          </p:val>
                                        </p:tav>
                                      </p:tavLst>
                                    </p:anim>
                                    <p:anim calcmode="lin" valueType="num">
                                      <p:cBhvr>
                                        <p:cTn id="21" dur="1000" fill="hold"/>
                                        <p:tgtEl>
                                          <p:spTgt spid="10246"/>
                                        </p:tgtEl>
                                        <p:attrNameLst>
                                          <p:attrName>ppt_y</p:attrName>
                                        </p:attrNameLst>
                                      </p:cBhvr>
                                      <p:tavLst>
                                        <p:tav tm="0">
                                          <p:val>
                                            <p:strVal val="#ppt_y-.1"/>
                                          </p:val>
                                        </p:tav>
                                        <p:tav tm="100000">
                                          <p:val>
                                            <p:strVal val="#ppt_y"/>
                                          </p:val>
                                        </p:tav>
                                      </p:tavLst>
                                    </p:anim>
                                  </p:childTnLst>
                                </p:cTn>
                              </p:par>
                              <p:par>
                                <p:cTn id="22" presetID="22" presetClass="entr" presetSubtype="4" fill="hold" nodeType="withEffect">
                                  <p:stCondLst>
                                    <p:cond delay="14500"/>
                                  </p:stCondLst>
                                  <p:childTnLst>
                                    <p:set>
                                      <p:cBhvr>
                                        <p:cTn id="23" dur="1" fill="hold">
                                          <p:stCondLst>
                                            <p:cond delay="0"/>
                                          </p:stCondLst>
                                        </p:cTn>
                                        <p:tgtEl>
                                          <p:spTgt spid="10250"/>
                                        </p:tgtEl>
                                        <p:attrNameLst>
                                          <p:attrName>style.visibility</p:attrName>
                                        </p:attrNameLst>
                                      </p:cBhvr>
                                      <p:to>
                                        <p:strVal val="visible"/>
                                      </p:to>
                                    </p:set>
                                    <p:animEffect transition="in" filter="wipe(down)">
                                      <p:cBhvr>
                                        <p:cTn id="24" dur="500"/>
                                        <p:tgtEl>
                                          <p:spTgt spid="10250"/>
                                        </p:tgtEl>
                                      </p:cBhvr>
                                    </p:animEffect>
                                  </p:childTnLst>
                                </p:cTn>
                              </p:par>
                            </p:childTnLst>
                          </p:cTn>
                        </p:par>
                        <p:par>
                          <p:cTn id="25" fill="hold">
                            <p:stCondLst>
                              <p:cond delay="19201"/>
                            </p:stCondLst>
                            <p:childTnLst>
                              <p:par>
                                <p:cTn id="26" presetID="22" presetClass="entr" presetSubtype="8" fill="hold" nodeType="afterEffect">
                                  <p:stCondLst>
                                    <p:cond delay="0"/>
                                  </p:stCondLst>
                                  <p:childTnLst>
                                    <p:set>
                                      <p:cBhvr>
                                        <p:cTn id="27" dur="1" fill="hold">
                                          <p:stCondLst>
                                            <p:cond delay="0"/>
                                          </p:stCondLst>
                                        </p:cTn>
                                        <p:tgtEl>
                                          <p:spTgt spid="10248"/>
                                        </p:tgtEl>
                                        <p:attrNameLst>
                                          <p:attrName>style.visibility</p:attrName>
                                        </p:attrNameLst>
                                      </p:cBhvr>
                                      <p:to>
                                        <p:strVal val="visible"/>
                                      </p:to>
                                    </p:set>
                                    <p:animEffect transition="in" filter="wipe(left)">
                                      <p:cBhvr>
                                        <p:cTn id="28" dur="5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24" name="Picture 8" descr="http://images.realfoodtoronto.com/P/Harmony-Organic-Chocolate-Milk-38-percent-1L-16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12925" y="2315068"/>
            <a:ext cx="3270028" cy="4222376"/>
          </a:xfrm>
          <a:prstGeom prst="rect">
            <a:avLst/>
          </a:prstGeom>
          <a:noFill/>
          <a:effectLst>
            <a:softEdge rad="304800"/>
          </a:effectLst>
          <a:extLst>
            <a:ext uri="{909E8E84-426E-40DD-AFC4-6F175D3DCCD1}">
              <a14:hiddenFill xmlns:a14="http://schemas.microsoft.com/office/drawing/2010/main">
                <a:solidFill>
                  <a:srgbClr val="FFFFFF"/>
                </a:solidFill>
              </a14:hiddenFill>
            </a:ext>
          </a:extLst>
        </p:spPr>
      </p:pic>
      <p:sp>
        <p:nvSpPr>
          <p:cNvPr id="7170" name="Rectangle 2"/>
          <p:cNvSpPr>
            <a:spLocks noGrp="1" noChangeArrowheads="1"/>
          </p:cNvSpPr>
          <p:nvPr>
            <p:ph type="body" idx="1"/>
          </p:nvPr>
        </p:nvSpPr>
        <p:spPr>
          <a:xfrm>
            <a:off x="1291252" y="0"/>
            <a:ext cx="5410200" cy="6172200"/>
          </a:xfrm>
        </p:spPr>
        <p:txBody>
          <a:bodyPr/>
          <a:lstStyle/>
          <a:p>
            <a:pPr>
              <a:buFontTx/>
              <a:buNone/>
            </a:pPr>
            <a:r>
              <a:rPr lang="en-US" altLang="en-US" b="1" dirty="0"/>
              <a:t>   </a:t>
            </a:r>
            <a:r>
              <a:rPr lang="en-US" altLang="en-US" b="1" dirty="0" smtClean="0"/>
              <a:t>King </a:t>
            </a:r>
            <a:r>
              <a:rPr lang="en-US" altLang="en-US" b="1" dirty="0"/>
              <a:t>Henry wanted all living creatures in his kingdom to enjoy chocolate milk as much as he enjoyed chocolate milk. However, a liter was not the best serving size for every creature. The Royal Carpenter was called for and the command was given for new serving vessels to be </a:t>
            </a:r>
            <a:r>
              <a:rPr lang="en-US" altLang="en-US" b="1" dirty="0" smtClean="0"/>
              <a:t>created </a:t>
            </a:r>
            <a:r>
              <a:rPr lang="en-US" altLang="en-US" b="1" dirty="0"/>
              <a:t>to fit </a:t>
            </a:r>
            <a:r>
              <a:rPr lang="en-US" altLang="en-US" b="1" dirty="0" smtClean="0"/>
              <a:t>every </a:t>
            </a:r>
            <a:r>
              <a:rPr lang="en-US" altLang="en-US" b="1" dirty="0"/>
              <a:t>creature in the </a:t>
            </a:r>
            <a:r>
              <a:rPr lang="en-US" altLang="en-US" b="1" dirty="0" smtClean="0"/>
              <a:t>kingdom</a:t>
            </a:r>
            <a:r>
              <a:rPr lang="en-US" altLang="en-US" b="1" dirty="0"/>
              <a:t>.</a:t>
            </a:r>
          </a:p>
        </p:txBody>
      </p:sp>
      <p:pic>
        <p:nvPicPr>
          <p:cNvPr id="9218" name="Picture 2" descr="http://img.webmd.com/dtmcms/live/webmd/consumer_assets/site_images/articles/health_tools/foods_harmful_to_cats_slideshow/jiu_rf_photo_of_cat_looking_at_coff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3788" y="115888"/>
            <a:ext cx="2657309" cy="18056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2953" y="4120745"/>
            <a:ext cx="2156414" cy="2399198"/>
          </a:xfrm>
          <a:prstGeom prst="rect">
            <a:avLst/>
          </a:prstGeom>
        </p:spPr>
      </p:pic>
      <p:pic>
        <p:nvPicPr>
          <p:cNvPr id="9220" name="Picture 4" descr="http://img.webmd.com/dtmcms/live/webmd/consumer_assets/site_images/articles/health_tools/foods_harmful_to_dogs_slideshow/getty_rm_photo_of_dog_watching_coffe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037983" y="2127800"/>
            <a:ext cx="2871344" cy="169229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photos.travellerspoint.com/395563/DSC_002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99998" y="159007"/>
            <a:ext cx="2309329" cy="171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526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7170">
                                            <p:txEl>
                                              <p:pRg st="0" end="0"/>
                                            </p:txEl>
                                          </p:spTgt>
                                        </p:tgtEl>
                                        <p:attrNameLst>
                                          <p:attrName>style.visibility</p:attrName>
                                        </p:attrNameLst>
                                      </p:cBhvr>
                                      <p:to>
                                        <p:strVal val="visible"/>
                                      </p:to>
                                    </p:set>
                                  </p:childTnLst>
                                </p:cTn>
                              </p:par>
                              <p:par>
                                <p:cTn id="7" presetID="16" presetClass="entr" presetSubtype="42" fill="hold" nodeType="withEffect">
                                  <p:stCondLst>
                                    <p:cond delay="2000"/>
                                  </p:stCondLst>
                                  <p:childTnLst>
                                    <p:set>
                                      <p:cBhvr>
                                        <p:cTn id="8" dur="1" fill="hold">
                                          <p:stCondLst>
                                            <p:cond delay="0"/>
                                          </p:stCondLst>
                                        </p:cTn>
                                        <p:tgtEl>
                                          <p:spTgt spid="9218"/>
                                        </p:tgtEl>
                                        <p:attrNameLst>
                                          <p:attrName>style.visibility</p:attrName>
                                        </p:attrNameLst>
                                      </p:cBhvr>
                                      <p:to>
                                        <p:strVal val="visible"/>
                                      </p:to>
                                    </p:set>
                                    <p:animEffect transition="in" filter="barn(outHorizontal)">
                                      <p:cBhvr>
                                        <p:cTn id="9" dur="500"/>
                                        <p:tgtEl>
                                          <p:spTgt spid="9218"/>
                                        </p:tgtEl>
                                      </p:cBhvr>
                                    </p:animEffect>
                                  </p:childTnLst>
                                </p:cTn>
                              </p:par>
                              <p:par>
                                <p:cTn id="10" presetID="16" presetClass="entr" presetSubtype="37" fill="hold" nodeType="withEffect">
                                  <p:stCondLst>
                                    <p:cond delay="3000"/>
                                  </p:stCondLst>
                                  <p:childTnLst>
                                    <p:set>
                                      <p:cBhvr>
                                        <p:cTn id="11" dur="1" fill="hold">
                                          <p:stCondLst>
                                            <p:cond delay="0"/>
                                          </p:stCondLst>
                                        </p:cTn>
                                        <p:tgtEl>
                                          <p:spTgt spid="9220"/>
                                        </p:tgtEl>
                                        <p:attrNameLst>
                                          <p:attrName>style.visibility</p:attrName>
                                        </p:attrNameLst>
                                      </p:cBhvr>
                                      <p:to>
                                        <p:strVal val="visible"/>
                                      </p:to>
                                    </p:set>
                                    <p:animEffect transition="in" filter="barn(outVertical)">
                                      <p:cBhvr>
                                        <p:cTn id="12" dur="500"/>
                                        <p:tgtEl>
                                          <p:spTgt spid="9220"/>
                                        </p:tgtEl>
                                      </p:cBhvr>
                                    </p:animEffect>
                                  </p:childTnLst>
                                </p:cTn>
                              </p:par>
                              <p:par>
                                <p:cTn id="13" presetID="16" presetClass="entr" presetSubtype="26" fill="hold" nodeType="withEffect">
                                  <p:stCondLst>
                                    <p:cond delay="4000"/>
                                  </p:stCondLst>
                                  <p:childTnLst>
                                    <p:set>
                                      <p:cBhvr>
                                        <p:cTn id="14" dur="1" fill="hold">
                                          <p:stCondLst>
                                            <p:cond delay="0"/>
                                          </p:stCondLst>
                                        </p:cTn>
                                        <p:tgtEl>
                                          <p:spTgt spid="9222"/>
                                        </p:tgtEl>
                                        <p:attrNameLst>
                                          <p:attrName>style.visibility</p:attrName>
                                        </p:attrNameLst>
                                      </p:cBhvr>
                                      <p:to>
                                        <p:strVal val="visible"/>
                                      </p:to>
                                    </p:set>
                                    <p:animEffect transition="in" filter="barn(inHorizontal)">
                                      <p:cBhvr>
                                        <p:cTn id="15" dur="500"/>
                                        <p:tgtEl>
                                          <p:spTgt spid="9222"/>
                                        </p:tgtEl>
                                      </p:cBhvr>
                                    </p:animEffect>
                                  </p:childTnLst>
                                </p:cTn>
                              </p:par>
                              <p:par>
                                <p:cTn id="16" presetID="6" presetClass="entr" presetSubtype="16" fill="hold" nodeType="withEffect">
                                  <p:stCondLst>
                                    <p:cond delay="8000"/>
                                  </p:stCondLst>
                                  <p:childTnLst>
                                    <p:set>
                                      <p:cBhvr>
                                        <p:cTn id="17" dur="1" fill="hold">
                                          <p:stCondLst>
                                            <p:cond delay="0"/>
                                          </p:stCondLst>
                                        </p:cTn>
                                        <p:tgtEl>
                                          <p:spTgt spid="9224"/>
                                        </p:tgtEl>
                                        <p:attrNameLst>
                                          <p:attrName>style.visibility</p:attrName>
                                        </p:attrNameLst>
                                      </p:cBhvr>
                                      <p:to>
                                        <p:strVal val="visible"/>
                                      </p:to>
                                    </p:set>
                                    <p:animEffect transition="in" filter="circle(in)">
                                      <p:cBhvr>
                                        <p:cTn id="18" dur="2000"/>
                                        <p:tgtEl>
                                          <p:spTgt spid="9224"/>
                                        </p:tgtEl>
                                      </p:cBhvr>
                                    </p:animEffect>
                                  </p:childTnLst>
                                </p:cTn>
                              </p:par>
                              <p:par>
                                <p:cTn id="19" presetID="10" presetClass="entr" presetSubtype="0" fill="hold" nodeType="withEffect">
                                  <p:stCondLst>
                                    <p:cond delay="1300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uiExpand="1"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1739152" y="71439"/>
            <a:ext cx="7538513" cy="5867400"/>
          </a:xfrm>
        </p:spPr>
        <p:txBody>
          <a:bodyPr/>
          <a:lstStyle/>
          <a:p>
            <a:pPr marL="0" indent="0">
              <a:spcBef>
                <a:spcPts val="0"/>
              </a:spcBef>
              <a:buFontTx/>
              <a:buNone/>
            </a:pPr>
            <a:r>
              <a:rPr lang="en-US" altLang="en-US" b="1" dirty="0" smtClean="0"/>
              <a:t>For the creatures smaller than the king, the Royal Carpenter designed deciliters that were 1/10th the size of a liter, centiliters that were 1/100th the size of a liter, and milliliters that were 1/1000th the size of a liter. The milliliters were just right for the Royal Beetles and Bugs of the kingdom.</a:t>
            </a:r>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8971" y="4055498"/>
            <a:ext cx="2985434" cy="2433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4980" y="3759220"/>
            <a:ext cx="180975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4285" y="4123573"/>
            <a:ext cx="3435452" cy="245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8677" y="337307"/>
            <a:ext cx="1929765" cy="2956237"/>
          </a:xfrm>
          <a:prstGeom prst="rect">
            <a:avLst/>
          </a:prstGeom>
        </p:spPr>
      </p:pic>
    </p:spTree>
    <p:extLst>
      <p:ext uri="{BB962C8B-B14F-4D97-AF65-F5344CB8AC3E}">
        <p14:creationId xmlns:p14="http://schemas.microsoft.com/office/powerpoint/2010/main" val="2636750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8194">
                                            <p:txEl>
                                              <p:pRg st="0" end="0"/>
                                            </p:txEl>
                                          </p:spTgt>
                                        </p:tgtEl>
                                        <p:attrNameLst>
                                          <p:attrName>style.visibility</p:attrName>
                                        </p:attrNameLst>
                                      </p:cBhvr>
                                      <p:to>
                                        <p:strVal val="visible"/>
                                      </p:to>
                                    </p:set>
                                  </p:childTnLst>
                                </p:cTn>
                              </p:par>
                              <p:par>
                                <p:cTn id="7" presetID="26" presetClass="entr" presetSubtype="0" fill="hold" nodeType="withEffect">
                                  <p:stCondLst>
                                    <p:cond delay="200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par>
                                <p:cTn id="23" presetID="10" presetClass="entr" presetSubtype="0" fill="hold" nodeType="withEffect">
                                  <p:stCondLst>
                                    <p:cond delay="11000"/>
                                  </p:stCondLst>
                                  <p:childTnLst>
                                    <p:set>
                                      <p:cBhvr>
                                        <p:cTn id="24" dur="1" fill="hold">
                                          <p:stCondLst>
                                            <p:cond delay="0"/>
                                          </p:stCondLst>
                                        </p:cTn>
                                        <p:tgtEl>
                                          <p:spTgt spid="8196"/>
                                        </p:tgtEl>
                                        <p:attrNameLst>
                                          <p:attrName>style.visibility</p:attrName>
                                        </p:attrNameLst>
                                      </p:cBhvr>
                                      <p:to>
                                        <p:strVal val="visible"/>
                                      </p:to>
                                    </p:set>
                                    <p:animEffect transition="in" filter="fade">
                                      <p:cBhvr>
                                        <p:cTn id="25" dur="500"/>
                                        <p:tgtEl>
                                          <p:spTgt spid="8196"/>
                                        </p:tgtEl>
                                      </p:cBhvr>
                                    </p:animEffect>
                                  </p:childTnLst>
                                </p:cTn>
                              </p:par>
                              <p:par>
                                <p:cTn id="26" presetID="10" presetClass="entr" presetSubtype="0" fill="hold" nodeType="withEffect">
                                  <p:stCondLst>
                                    <p:cond delay="12500"/>
                                  </p:stCondLst>
                                  <p:childTnLst>
                                    <p:set>
                                      <p:cBhvr>
                                        <p:cTn id="27" dur="1" fill="hold">
                                          <p:stCondLst>
                                            <p:cond delay="0"/>
                                          </p:stCondLst>
                                        </p:cTn>
                                        <p:tgtEl>
                                          <p:spTgt spid="8198"/>
                                        </p:tgtEl>
                                        <p:attrNameLst>
                                          <p:attrName>style.visibility</p:attrName>
                                        </p:attrNameLst>
                                      </p:cBhvr>
                                      <p:to>
                                        <p:strVal val="visible"/>
                                      </p:to>
                                    </p:set>
                                    <p:animEffect transition="in" filter="fade">
                                      <p:cBhvr>
                                        <p:cTn id="28" dur="500"/>
                                        <p:tgtEl>
                                          <p:spTgt spid="8198"/>
                                        </p:tgtEl>
                                      </p:cBhvr>
                                    </p:animEffect>
                                  </p:childTnLst>
                                </p:cTn>
                              </p:par>
                              <p:par>
                                <p:cTn id="29" presetID="16" presetClass="entr" presetSubtype="21" fill="hold" nodeType="withEffect">
                                  <p:stCondLst>
                                    <p:cond delay="21000"/>
                                  </p:stCondLst>
                                  <p:childTnLst>
                                    <p:set>
                                      <p:cBhvr>
                                        <p:cTn id="30" dur="1" fill="hold">
                                          <p:stCondLst>
                                            <p:cond delay="0"/>
                                          </p:stCondLst>
                                        </p:cTn>
                                        <p:tgtEl>
                                          <p:spTgt spid="8199"/>
                                        </p:tgtEl>
                                        <p:attrNameLst>
                                          <p:attrName>style.visibility</p:attrName>
                                        </p:attrNameLst>
                                      </p:cBhvr>
                                      <p:to>
                                        <p:strVal val="visible"/>
                                      </p:to>
                                    </p:set>
                                    <p:animEffect transition="in" filter="barn(inVertical)">
                                      <p:cBhvr>
                                        <p:cTn id="31" dur="500"/>
                                        <p:tgtEl>
                                          <p:spTgt spid="8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1757907" y="227330"/>
            <a:ext cx="5230721" cy="3965847"/>
          </a:xfrm>
        </p:spPr>
        <p:txBody>
          <a:bodyPr/>
          <a:lstStyle/>
          <a:p>
            <a:pPr marL="0" indent="0">
              <a:buNone/>
              <a:defRPr/>
            </a:pPr>
            <a:r>
              <a:rPr lang="en-US" b="1" dirty="0"/>
              <a:t>For the creatures greater than the king, the Royal Carpenter designed dekaliters that were </a:t>
            </a:r>
            <a:r>
              <a:rPr lang="en-US" b="1" dirty="0" smtClean="0"/>
              <a:t>10 </a:t>
            </a:r>
            <a:r>
              <a:rPr lang="en-US" b="1" dirty="0"/>
              <a:t>times the size of a </a:t>
            </a:r>
            <a:r>
              <a:rPr lang="en-US" b="1" dirty="0" smtClean="0"/>
              <a:t>liter, hectoliters </a:t>
            </a:r>
            <a:r>
              <a:rPr lang="en-US" b="1" dirty="0"/>
              <a:t>that were 100 times </a:t>
            </a:r>
            <a:r>
              <a:rPr lang="en-US" b="1" dirty="0" smtClean="0"/>
              <a:t>the </a:t>
            </a:r>
            <a:r>
              <a:rPr lang="en-US" b="1" dirty="0"/>
              <a:t>size of a liter, and </a:t>
            </a:r>
            <a:r>
              <a:rPr lang="en-US" b="1" dirty="0" smtClean="0"/>
              <a:t>kiloliters </a:t>
            </a:r>
            <a:r>
              <a:rPr lang="en-US" b="1" dirty="0"/>
              <a:t>that were 1000 times the size </a:t>
            </a:r>
            <a:r>
              <a:rPr lang="en-US" b="1" dirty="0" smtClean="0"/>
              <a:t>of </a:t>
            </a:r>
            <a:r>
              <a:rPr lang="en-US" b="1" dirty="0"/>
              <a:t>a liter. The kiloliters were just </a:t>
            </a:r>
            <a:r>
              <a:rPr lang="en-US" b="1" dirty="0" smtClean="0"/>
              <a:t>right </a:t>
            </a:r>
            <a:r>
              <a:rPr lang="en-US" b="1" dirty="0"/>
              <a:t>for the Royal Giants of </a:t>
            </a:r>
            <a:r>
              <a:rPr lang="en-US" b="1" dirty="0" smtClean="0"/>
              <a:t>the kingdom</a:t>
            </a:r>
            <a:r>
              <a:rPr lang="en-US" b="1" dirty="0"/>
              <a:t>.</a:t>
            </a:r>
          </a:p>
        </p:txBody>
      </p:sp>
      <p:pic>
        <p:nvPicPr>
          <p:cNvPr id="7172" name="Picture 4" descr="https://deepfriedhoodsiecups.files.wordpress.com/2011/10/big-boy-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8627" y="674618"/>
            <a:ext cx="2469242" cy="294064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www.earthtouchnews.com/media/385734/elephant-car-scratch-4-2014-08-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0695" y="3801292"/>
            <a:ext cx="4950823" cy="2740114"/>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vignette2.wikia.nocookie.net/fallout/images/4/41/Hippo_for_Nat.jpg/revision/latest?cb=201411110343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88541" y="674618"/>
            <a:ext cx="2959400" cy="294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173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8194">
                                            <p:txEl>
                                              <p:pRg st="0" end="0"/>
                                            </p:txEl>
                                          </p:spTgt>
                                        </p:tgtEl>
                                        <p:attrNameLst>
                                          <p:attrName>style.visibility</p:attrName>
                                        </p:attrNameLst>
                                      </p:cBhvr>
                                      <p:to>
                                        <p:strVal val="visible"/>
                                      </p:to>
                                    </p:set>
                                  </p:childTnLst>
                                </p:cTn>
                              </p:par>
                              <p:par>
                                <p:cTn id="7" presetID="22" presetClass="entr" presetSubtype="4" fill="hold" nodeType="withEffect">
                                  <p:stCondLst>
                                    <p:cond delay="3000"/>
                                  </p:stCondLst>
                                  <p:childTnLst>
                                    <p:set>
                                      <p:cBhvr>
                                        <p:cTn id="8" dur="1" fill="hold">
                                          <p:stCondLst>
                                            <p:cond delay="0"/>
                                          </p:stCondLst>
                                        </p:cTn>
                                        <p:tgtEl>
                                          <p:spTgt spid="7172"/>
                                        </p:tgtEl>
                                        <p:attrNameLst>
                                          <p:attrName>style.visibility</p:attrName>
                                        </p:attrNameLst>
                                      </p:cBhvr>
                                      <p:to>
                                        <p:strVal val="visible"/>
                                      </p:to>
                                    </p:set>
                                    <p:animEffect transition="in" filter="wipe(down)">
                                      <p:cBhvr>
                                        <p:cTn id="9" dur="500"/>
                                        <p:tgtEl>
                                          <p:spTgt spid="7172"/>
                                        </p:tgtEl>
                                      </p:cBhvr>
                                    </p:animEffect>
                                  </p:childTnLst>
                                </p:cTn>
                              </p:par>
                              <p:par>
                                <p:cTn id="10" presetID="22" presetClass="entr" presetSubtype="4" fill="hold" nodeType="withEffect">
                                  <p:stCondLst>
                                    <p:cond delay="9000"/>
                                  </p:stCondLst>
                                  <p:childTnLst>
                                    <p:set>
                                      <p:cBhvr>
                                        <p:cTn id="11" dur="1" fill="hold">
                                          <p:stCondLst>
                                            <p:cond delay="0"/>
                                          </p:stCondLst>
                                        </p:cTn>
                                        <p:tgtEl>
                                          <p:spTgt spid="7178"/>
                                        </p:tgtEl>
                                        <p:attrNameLst>
                                          <p:attrName>style.visibility</p:attrName>
                                        </p:attrNameLst>
                                      </p:cBhvr>
                                      <p:to>
                                        <p:strVal val="visible"/>
                                      </p:to>
                                    </p:set>
                                    <p:animEffect transition="in" filter="wipe(down)">
                                      <p:cBhvr>
                                        <p:cTn id="12" dur="500"/>
                                        <p:tgtEl>
                                          <p:spTgt spid="7178"/>
                                        </p:tgtEl>
                                      </p:cBhvr>
                                    </p:animEffect>
                                  </p:childTnLst>
                                </p:cTn>
                              </p:par>
                              <p:par>
                                <p:cTn id="13" presetID="22" presetClass="entr" presetSubtype="2" fill="hold" nodeType="withEffect">
                                  <p:stCondLst>
                                    <p:cond delay="14000"/>
                                  </p:stCondLst>
                                  <p:childTnLst>
                                    <p:set>
                                      <p:cBhvr>
                                        <p:cTn id="14" dur="1" fill="hold">
                                          <p:stCondLst>
                                            <p:cond delay="0"/>
                                          </p:stCondLst>
                                        </p:cTn>
                                        <p:tgtEl>
                                          <p:spTgt spid="7176"/>
                                        </p:tgtEl>
                                        <p:attrNameLst>
                                          <p:attrName>style.visibility</p:attrName>
                                        </p:attrNameLst>
                                      </p:cBhvr>
                                      <p:to>
                                        <p:strVal val="visible"/>
                                      </p:to>
                                    </p:set>
                                    <p:animEffect transition="in" filter="wipe(right)">
                                      <p:cBhvr>
                                        <p:cTn id="15"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xfrm>
            <a:off x="1632858" y="158752"/>
            <a:ext cx="4663439" cy="2879725"/>
          </a:xfrm>
        </p:spPr>
        <p:txBody>
          <a:bodyPr/>
          <a:lstStyle/>
          <a:p>
            <a:pPr marL="0" indent="0">
              <a:buNone/>
            </a:pPr>
            <a:r>
              <a:rPr lang="en-US" altLang="en-US" sz="2800" b="1" dirty="0"/>
              <a:t>The Royal Carpenter lined the vessels up </a:t>
            </a:r>
            <a:r>
              <a:rPr lang="en-US" altLang="en-US" sz="2800" b="1" dirty="0" smtClean="0"/>
              <a:t>from </a:t>
            </a:r>
            <a:r>
              <a:rPr lang="en-US" altLang="en-US" sz="2800" b="1" dirty="0"/>
              <a:t>largest to smallest to show the king. The king’s vessel was in the center of the line, for the king was the center of the kingdom. </a:t>
            </a:r>
          </a:p>
          <a:p>
            <a:endParaRPr lang="en-US" altLang="en-US" sz="2000" b="1" dirty="0">
              <a:solidFill>
                <a:srgbClr val="FF0000"/>
              </a:solidFill>
            </a:endParaRPr>
          </a:p>
        </p:txBody>
      </p:sp>
      <p:sp>
        <p:nvSpPr>
          <p:cNvPr id="10244" name="Text Box 7"/>
          <p:cNvSpPr txBox="1">
            <a:spLocks noChangeArrowheads="1"/>
          </p:cNvSpPr>
          <p:nvPr/>
        </p:nvSpPr>
        <p:spPr bwMode="auto">
          <a:xfrm>
            <a:off x="1632858" y="5118729"/>
            <a:ext cx="106967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kiloliter </a:t>
            </a:r>
            <a:r>
              <a:rPr kumimoji="0" lang="en-US" altLang="en-US" sz="32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 hectoliter </a:t>
            </a:r>
            <a:r>
              <a:rPr kumimoji="0" lang="en-US" alt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dekaliter liter deciliter centiliter </a:t>
            </a:r>
            <a:r>
              <a:rPr kumimoji="0" lang="en-US" altLang="en-US" sz="32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milliliter</a:t>
            </a:r>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325881" y="531673"/>
            <a:ext cx="5866119" cy="256258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509" y="3397514"/>
            <a:ext cx="2295492" cy="2259824"/>
          </a:xfrm>
          <a:prstGeom prst="rect">
            <a:avLst/>
          </a:prstGeom>
        </p:spPr>
      </p:pic>
    </p:spTree>
    <p:extLst>
      <p:ext uri="{BB962C8B-B14F-4D97-AF65-F5344CB8AC3E}">
        <p14:creationId xmlns:p14="http://schemas.microsoft.com/office/powerpoint/2010/main" val="2285357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10242">
                                            <p:txEl>
                                              <p:pRg st="0" end="0"/>
                                            </p:txEl>
                                          </p:spTgt>
                                        </p:tgtEl>
                                        <p:attrNameLst>
                                          <p:attrName>style.visibility</p:attrName>
                                        </p:attrNameLst>
                                      </p:cBhvr>
                                      <p:to>
                                        <p:strVal val="visible"/>
                                      </p:to>
                                    </p:set>
                                  </p:childTnLst>
                                </p:cTn>
                              </p:par>
                              <p:par>
                                <p:cTn id="7" presetID="22" presetClass="entr" presetSubtype="8" fill="hold" nodeType="withEffect">
                                  <p:stCondLst>
                                    <p:cond delay="300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5000"/>
                                        <p:tgtEl>
                                          <p:spTgt spid="2"/>
                                        </p:tgtEl>
                                      </p:cBhvr>
                                    </p:animEffect>
                                  </p:childTnLst>
                                </p:cTn>
                              </p:par>
                              <p:par>
                                <p:cTn id="10" presetID="22" presetClass="entr" presetSubtype="8" fill="hold" grpId="0" nodeType="withEffect">
                                  <p:stCondLst>
                                    <p:cond delay="10000"/>
                                  </p:stCondLst>
                                  <p:childTnLst>
                                    <p:set>
                                      <p:cBhvr>
                                        <p:cTn id="11" dur="1" fill="hold">
                                          <p:stCondLst>
                                            <p:cond delay="0"/>
                                          </p:stCondLst>
                                        </p:cTn>
                                        <p:tgtEl>
                                          <p:spTgt spid="10244"/>
                                        </p:tgtEl>
                                        <p:attrNameLst>
                                          <p:attrName>style.visibility</p:attrName>
                                        </p:attrNameLst>
                                      </p:cBhvr>
                                      <p:to>
                                        <p:strVal val="visible"/>
                                      </p:to>
                                    </p:set>
                                    <p:animEffect transition="in" filter="wipe(left)">
                                      <p:cBhvr>
                                        <p:cTn id="12" dur="1000"/>
                                        <p:tgtEl>
                                          <p:spTgt spid="10244"/>
                                        </p:tgtEl>
                                      </p:cBhvr>
                                    </p:animEffect>
                                  </p:childTnLst>
                                </p:cTn>
                              </p:par>
                              <p:par>
                                <p:cTn id="13" presetID="2" presetClass="entr" presetSubtype="4" fill="hold" nodeType="withEffect">
                                  <p:stCondLst>
                                    <p:cond delay="10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14201"/>
                            </p:stCondLst>
                            <p:childTnLst>
                              <p:par>
                                <p:cTn id="18" presetID="26" presetClass="emph" presetSubtype="0" repeatCount="indefinite" fill="hold" nodeType="afterEffect">
                                  <p:stCondLst>
                                    <p:cond delay="0"/>
                                  </p:stCondLst>
                                  <p:childTnLst>
                                    <p:animEffect transition="out" filter="fade">
                                      <p:cBhvr>
                                        <p:cTn id="19" dur="500" tmFilter="0, 0; .2, .5; .8, .5; 1, 0"/>
                                        <p:tgtEl>
                                          <p:spTgt spid="3"/>
                                        </p:tgtEl>
                                      </p:cBhvr>
                                    </p:animEffect>
                                    <p:animScale>
                                      <p:cBhvr>
                                        <p:cTn id="2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p:bldP spid="102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1829343" y="130628"/>
            <a:ext cx="10201547" cy="3056709"/>
          </a:xfrm>
        </p:spPr>
        <p:txBody>
          <a:bodyPr/>
          <a:lstStyle/>
          <a:p>
            <a:pPr marL="0" indent="0">
              <a:buNone/>
            </a:pPr>
            <a:r>
              <a:rPr lang="en-US" altLang="en-US" sz="2400" b="1" dirty="0"/>
              <a:t>King Henry loved the new vessels that were designed </a:t>
            </a:r>
            <a:r>
              <a:rPr lang="en-US" altLang="en-US" sz="2400" b="1" dirty="0" smtClean="0"/>
              <a:t>for </a:t>
            </a:r>
            <a:r>
              <a:rPr lang="en-US" altLang="en-US" sz="2400" b="1" dirty="0"/>
              <a:t>all of the living creatures in his kingdom. The Royal Carpenter explained that the sizes increased and decreased from the king’s liter, the original unit of measurement, by multiples of ten. He explained how to convert between the sizes by multiplying by ten or dividing by ten. </a:t>
            </a:r>
          </a:p>
        </p:txBody>
      </p:sp>
      <p:sp>
        <p:nvSpPr>
          <p:cNvPr id="4" name="Text Box 7"/>
          <p:cNvSpPr txBox="1">
            <a:spLocks noChangeArrowheads="1"/>
          </p:cNvSpPr>
          <p:nvPr/>
        </p:nvSpPr>
        <p:spPr bwMode="auto">
          <a:xfrm>
            <a:off x="1789611" y="3543571"/>
            <a:ext cx="102410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kiloliter hectoliter dekaliter liter deciliter centiliter milliliter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3753" y="1783565"/>
            <a:ext cx="2295492" cy="2259824"/>
          </a:xfrm>
          <a:prstGeom prst="rect">
            <a:avLst/>
          </a:prstGeom>
        </p:spPr>
      </p:pic>
      <p:sp>
        <p:nvSpPr>
          <p:cNvPr id="7" name="Text Box 7"/>
          <p:cNvSpPr txBox="1">
            <a:spLocks noChangeArrowheads="1"/>
          </p:cNvSpPr>
          <p:nvPr/>
        </p:nvSpPr>
        <p:spPr bwMode="auto">
          <a:xfrm>
            <a:off x="1809615" y="4226174"/>
            <a:ext cx="102410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smtClean="0">
                <a:ln>
                  <a:noFill/>
                </a:ln>
                <a:solidFill>
                  <a:srgbClr val="FFFF00"/>
                </a:solidFill>
                <a:effectLst/>
                <a:uLnTx/>
                <a:uFillTx/>
                <a:latin typeface="Arial" panose="020B0604020202020204" pitchFamily="34" charset="0"/>
                <a:ea typeface="+mn-ea"/>
                <a:cs typeface="+mn-cs"/>
              </a:rPr>
              <a:t>1000 L     100 L       10 L     1 L   0.1 L    0.01 L    0.001 L</a:t>
            </a:r>
            <a:endParaRPr kumimoji="0" lang="en-US" alt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4523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11266">
                                            <p:txEl>
                                              <p:pRg st="0" end="0"/>
                                            </p:txEl>
                                          </p:spTgt>
                                        </p:tgtEl>
                                        <p:attrNameLst>
                                          <p:attrName>style.visibility</p:attrName>
                                        </p:attrNameLst>
                                      </p:cBhvr>
                                      <p:to>
                                        <p:strVal val="visible"/>
                                      </p:to>
                                    </p:set>
                                  </p:childTnLst>
                                </p:cTn>
                              </p:par>
                              <p:par>
                                <p:cTn id="7" presetID="22" presetClass="entr" presetSubtype="8" fill="hold" grpId="0" nodeType="withEffect">
                                  <p:stCondLst>
                                    <p:cond delay="26000"/>
                                  </p:stCondLst>
                                  <p:childTnLst>
                                    <p:set>
                                      <p:cBhvr>
                                        <p:cTn id="8" dur="1" fill="hold">
                                          <p:stCondLst>
                                            <p:cond delay="0"/>
                                          </p:stCondLst>
                                        </p:cTn>
                                        <p:tgtEl>
                                          <p:spTgt spid="7"/>
                                        </p:tgtEl>
                                        <p:attrNameLst>
                                          <p:attrName>style.visibility</p:attrName>
                                        </p:attrNameLst>
                                      </p:cBhvr>
                                      <p:to>
                                        <p:strVal val="visible"/>
                                      </p:to>
                                    </p:set>
                                    <p:animEffect transition="in" filter="wipe(left)">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build="p"/>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idx="1"/>
          </p:nvPr>
        </p:nvSpPr>
        <p:spPr>
          <a:xfrm>
            <a:off x="1730428" y="0"/>
            <a:ext cx="7008467" cy="6208712"/>
          </a:xfrm>
        </p:spPr>
        <p:txBody>
          <a:bodyPr/>
          <a:lstStyle/>
          <a:p>
            <a:pPr marL="0" indent="0">
              <a:buNone/>
            </a:pPr>
            <a:r>
              <a:rPr lang="en-US" altLang="en-US" sz="2800" b="1" dirty="0" smtClean="0"/>
              <a:t>King Henry wondered how he would ever remember the order of the vessels. The </a:t>
            </a:r>
            <a:r>
              <a:rPr lang="en-US" altLang="en-US" sz="2800" b="1" dirty="0"/>
              <a:t>Royal Carpenter said that he remembered them by thinking </a:t>
            </a:r>
            <a:r>
              <a:rPr lang="en-US" altLang="en-US" sz="2800" b="1" dirty="0" smtClean="0"/>
              <a:t>‘</a:t>
            </a:r>
            <a:r>
              <a:rPr lang="en-US" altLang="en-US" sz="2800" b="1" dirty="0"/>
              <a:t>King Henry Does Usually Drink Chocolate </a:t>
            </a:r>
            <a:r>
              <a:rPr lang="en-US" altLang="en-US" sz="2800" b="1" dirty="0" smtClean="0"/>
              <a:t>Milk.’ “</a:t>
            </a:r>
            <a:r>
              <a:rPr lang="en-US" altLang="en-US" sz="2800" b="1" dirty="0"/>
              <a:t>That is exactly right!” said King Henry. “Now I shall remember the sizes of the vessels</a:t>
            </a:r>
            <a:r>
              <a:rPr lang="en-US" altLang="en-US" sz="2800" b="1" dirty="0" smtClean="0"/>
              <a:t>!” He </a:t>
            </a:r>
            <a:r>
              <a:rPr lang="en-US" altLang="en-US" sz="2800" b="1" dirty="0"/>
              <a:t>took another big drink of chocolate milk and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1122" y="182880"/>
            <a:ext cx="2592569" cy="220762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2194" y="2731984"/>
            <a:ext cx="1998460" cy="381752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8326" y="3982064"/>
            <a:ext cx="2481943" cy="27432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5808" y="4479851"/>
            <a:ext cx="875519" cy="873813"/>
          </a:xfrm>
          <a:prstGeom prst="rect">
            <a:avLst/>
          </a:prstGeom>
          <a:effectLst>
            <a:softEdge rad="63500"/>
          </a:effectLst>
        </p:spPr>
      </p:pic>
    </p:spTree>
    <p:extLst>
      <p:ext uri="{BB962C8B-B14F-4D97-AF65-F5344CB8AC3E}">
        <p14:creationId xmlns:p14="http://schemas.microsoft.com/office/powerpoint/2010/main" val="196104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100"/>
                                  </p:iterate>
                                  <p:childTnLst>
                                    <p:set>
                                      <p:cBhvr>
                                        <p:cTn id="6" dur="1" fill="hold">
                                          <p:stCondLst>
                                            <p:cond delay="0"/>
                                          </p:stCondLst>
                                        </p:cTn>
                                        <p:tgtEl>
                                          <p:spTgt spid="12290">
                                            <p:txEl>
                                              <p:pRg st="0" end="0"/>
                                            </p:txEl>
                                          </p:spTgt>
                                        </p:tgtEl>
                                        <p:attrNameLst>
                                          <p:attrName>style.visibility</p:attrName>
                                        </p:attrNameLst>
                                      </p:cBhvr>
                                      <p:to>
                                        <p:strVal val="visible"/>
                                      </p:to>
                                    </p:set>
                                  </p:childTnLst>
                                </p:cTn>
                              </p:par>
                              <p:par>
                                <p:cTn id="7" presetID="10" presetClass="entr" presetSubtype="0" fill="hold" nodeType="withEffect">
                                  <p:stCondLst>
                                    <p:cond delay="3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3000"/>
                                        <p:tgtEl>
                                          <p:spTgt spid="2"/>
                                        </p:tgtEl>
                                      </p:cBhvr>
                                    </p:animEffect>
                                  </p:childTnLst>
                                </p:cTn>
                              </p:par>
                              <p:par>
                                <p:cTn id="10" presetID="1" presetClass="entr" presetSubtype="0" fill="hold" nodeType="withEffect">
                                  <p:stCondLst>
                                    <p:cond delay="750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nodeType="withEffect">
                                  <p:stCondLst>
                                    <p:cond delay="1550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nodeType="withEffect">
                                  <p:stCondLst>
                                    <p:cond delay="1550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a:xfrm>
            <a:off x="2640013" y="1600201"/>
            <a:ext cx="8229600" cy="4525963"/>
          </a:xfrm>
        </p:spPr>
        <p:txBody>
          <a:bodyPr/>
          <a:lstStyle/>
          <a:p>
            <a:pPr marL="0" indent="0">
              <a:buNone/>
            </a:pPr>
            <a:r>
              <a:rPr lang="en-US" altLang="en-US" sz="7200" dirty="0"/>
              <a:t> died</a:t>
            </a:r>
          </a:p>
        </p:txBody>
      </p:sp>
      <p:pic>
        <p:nvPicPr>
          <p:cNvPr id="2" name="DUN DUN DUUUUN!!! Sound Effec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607437" y="6544490"/>
            <a:ext cx="319316" cy="179615"/>
          </a:xfrm>
          <a:prstGeom prst="rect">
            <a:avLst/>
          </a:prstGeom>
        </p:spPr>
      </p:pic>
      <p:pic>
        <p:nvPicPr>
          <p:cNvPr id="13315" name="Picture 5" descr="tombstone-clip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2213" y="0"/>
            <a:ext cx="586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9481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par>
                                <p:cTn id="7" presetID="10" presetClass="entr" presetSubtype="0" fill="hold" grpId="0" nodeType="withEffect">
                                  <p:stCondLst>
                                    <p:cond delay="500"/>
                                  </p:stCondLst>
                                  <p:childTnLst>
                                    <p:set>
                                      <p:cBhvr>
                                        <p:cTn id="8" dur="1" fill="hold">
                                          <p:stCondLst>
                                            <p:cond delay="0"/>
                                          </p:stCondLst>
                                        </p:cTn>
                                        <p:tgtEl>
                                          <p:spTgt spid="13314">
                                            <p:txEl>
                                              <p:pRg st="0" end="0"/>
                                            </p:txEl>
                                          </p:spTgt>
                                        </p:tgtEl>
                                        <p:attrNameLst>
                                          <p:attrName>style.visibility</p:attrName>
                                        </p:attrNameLst>
                                      </p:cBhvr>
                                      <p:to>
                                        <p:strVal val="visible"/>
                                      </p:to>
                                    </p:set>
                                    <p:animEffect transition="in" filter="fade">
                                      <p:cBhvr>
                                        <p:cTn id="9" dur="500"/>
                                        <p:tgtEl>
                                          <p:spTgt spid="13314">
                                            <p:txEl>
                                              <p:pRg st="0" end="0"/>
                                            </p:txEl>
                                          </p:spTgt>
                                        </p:tgtEl>
                                      </p:cBhvr>
                                    </p:animEffect>
                                  </p:childTnLst>
                                </p:cTn>
                              </p:par>
                              <p:par>
                                <p:cTn id="10" presetID="10" presetClass="entr" presetSubtype="0" fill="hold" nodeType="withEffect">
                                  <p:stCondLst>
                                    <p:cond delay="1000"/>
                                  </p:stCondLst>
                                  <p:childTnLst>
                                    <p:set>
                                      <p:cBhvr>
                                        <p:cTn id="11" dur="1" fill="hold">
                                          <p:stCondLst>
                                            <p:cond delay="0"/>
                                          </p:stCondLst>
                                        </p:cTn>
                                        <p:tgtEl>
                                          <p:spTgt spid="13315"/>
                                        </p:tgtEl>
                                        <p:attrNameLst>
                                          <p:attrName>style.visibility</p:attrName>
                                        </p:attrNameLst>
                                      </p:cBhvr>
                                      <p:to>
                                        <p:strVal val="visible"/>
                                      </p:to>
                                    </p:set>
                                    <p:animEffect transition="in" filter="fade">
                                      <p:cBhvr>
                                        <p:cTn id="12"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bldLst>
      <p:bldP spid="1331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1797697" y="652316"/>
            <a:ext cx="102410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sng" strike="noStrike" kern="1200" cap="none" spc="0" normalizeH="0" baseline="0" noProof="0" dirty="0">
                <a:ln>
                  <a:noFill/>
                </a:ln>
                <a:solidFill>
                  <a:srgbClr val="FF0000"/>
                </a:solidFill>
                <a:effectLst/>
                <a:uLnTx/>
                <a:uFillTx/>
                <a:latin typeface="Arial" panose="020B0604020202020204" pitchFamily="34" charset="0"/>
                <a:ea typeface="+mn-ea"/>
                <a:cs typeface="+mn-cs"/>
              </a:rPr>
              <a:t>k</a:t>
            </a:r>
            <a:r>
              <a:rPr kumimoji="0" lang="en-US" alt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iloliter </a:t>
            </a:r>
            <a:r>
              <a:rPr kumimoji="0" lang="en-US" altLang="en-US" sz="3200" b="0" i="0" u="sng" strike="noStrike" kern="1200" cap="none" spc="0" normalizeH="0" baseline="0" noProof="0" dirty="0">
                <a:ln>
                  <a:noFill/>
                </a:ln>
                <a:solidFill>
                  <a:srgbClr val="FF0000"/>
                </a:solidFill>
                <a:effectLst/>
                <a:uLnTx/>
                <a:uFillTx/>
                <a:latin typeface="Arial" panose="020B0604020202020204" pitchFamily="34" charset="0"/>
                <a:ea typeface="+mn-ea"/>
                <a:cs typeface="+mn-cs"/>
              </a:rPr>
              <a:t>h</a:t>
            </a:r>
            <a:r>
              <a:rPr kumimoji="0" lang="en-US" alt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ectoliter </a:t>
            </a:r>
            <a:r>
              <a:rPr kumimoji="0" lang="en-US" altLang="en-US" sz="3200" b="0" i="0" u="sng" strike="noStrike" kern="1200" cap="none" spc="0" normalizeH="0" baseline="0" noProof="0" dirty="0">
                <a:ln>
                  <a:noFill/>
                </a:ln>
                <a:solidFill>
                  <a:srgbClr val="FF0000"/>
                </a:solidFill>
                <a:effectLst/>
                <a:uLnTx/>
                <a:uFillTx/>
                <a:latin typeface="Arial" panose="020B0604020202020204" pitchFamily="34" charset="0"/>
                <a:ea typeface="+mn-ea"/>
                <a:cs typeface="+mn-cs"/>
              </a:rPr>
              <a:t>d</a:t>
            </a:r>
            <a:r>
              <a:rPr kumimoji="0" lang="en-US" alt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ekaliter liter </a:t>
            </a:r>
            <a:r>
              <a:rPr kumimoji="0" lang="en-US" altLang="en-US" sz="3200" b="0" i="0" u="sng" strike="noStrike" kern="1200" cap="none" spc="0" normalizeH="0" baseline="0" noProof="0" dirty="0">
                <a:ln>
                  <a:noFill/>
                </a:ln>
                <a:solidFill>
                  <a:srgbClr val="FF0000"/>
                </a:solidFill>
                <a:effectLst/>
                <a:uLnTx/>
                <a:uFillTx/>
                <a:latin typeface="Arial" panose="020B0604020202020204" pitchFamily="34" charset="0"/>
                <a:ea typeface="+mn-ea"/>
                <a:cs typeface="+mn-cs"/>
              </a:rPr>
              <a:t>d</a:t>
            </a:r>
            <a:r>
              <a:rPr kumimoji="0" lang="en-US" alt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eciliter </a:t>
            </a:r>
            <a:r>
              <a:rPr kumimoji="0" lang="en-US" altLang="en-US" sz="3200" b="0" i="0" u="sng" strike="noStrike" kern="1200" cap="none" spc="0" normalizeH="0" baseline="0" noProof="0" dirty="0">
                <a:ln>
                  <a:noFill/>
                </a:ln>
                <a:solidFill>
                  <a:srgbClr val="FF0000"/>
                </a:solidFill>
                <a:effectLst/>
                <a:uLnTx/>
                <a:uFillTx/>
                <a:latin typeface="Arial" panose="020B0604020202020204" pitchFamily="34" charset="0"/>
                <a:ea typeface="+mn-ea"/>
                <a:cs typeface="+mn-cs"/>
              </a:rPr>
              <a:t>c</a:t>
            </a:r>
            <a:r>
              <a:rPr kumimoji="0" lang="en-US" alt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entiliter </a:t>
            </a:r>
            <a:r>
              <a:rPr kumimoji="0" lang="en-US" altLang="en-US" sz="3200" b="0" i="0" u="sng" strike="noStrike" kern="1200" cap="none" spc="0" normalizeH="0" baseline="0" noProof="0" dirty="0">
                <a:ln>
                  <a:noFill/>
                </a:ln>
                <a:solidFill>
                  <a:srgbClr val="FF0000"/>
                </a:solidFill>
                <a:effectLst/>
                <a:uLnTx/>
                <a:uFillTx/>
                <a:latin typeface="Arial" panose="020B0604020202020204" pitchFamily="34" charset="0"/>
                <a:ea typeface="+mn-ea"/>
                <a:cs typeface="+mn-cs"/>
              </a:rPr>
              <a:t>m</a:t>
            </a:r>
            <a:r>
              <a:rPr kumimoji="0" lang="en-US" alt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illiliter</a:t>
            </a:r>
          </a:p>
        </p:txBody>
      </p:sp>
      <p:sp>
        <p:nvSpPr>
          <p:cNvPr id="6" name="Text Box 7"/>
          <p:cNvSpPr txBox="1">
            <a:spLocks noChangeArrowheads="1"/>
          </p:cNvSpPr>
          <p:nvPr/>
        </p:nvSpPr>
        <p:spPr bwMode="auto">
          <a:xfrm>
            <a:off x="1797697" y="4442836"/>
            <a:ext cx="102410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1 </a:t>
            </a:r>
            <a:r>
              <a:rPr kumimoji="0" lang="en-US" altLang="en-US" sz="3200" b="0"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mn-cs"/>
              </a:rPr>
              <a:t>kL</a:t>
            </a:r>
            <a:r>
              <a:rPr kumimoji="0" lang="en-US" altLang="en-US" sz="32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        1 </a:t>
            </a:r>
            <a:r>
              <a:rPr kumimoji="0" lang="en-US" altLang="en-US" sz="3200" b="0"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mn-cs"/>
              </a:rPr>
              <a:t>hL</a:t>
            </a:r>
            <a:r>
              <a:rPr kumimoji="0" lang="en-US" altLang="en-US" sz="32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       1 </a:t>
            </a:r>
            <a:r>
              <a:rPr kumimoji="0" lang="en-US" altLang="en-US" sz="3200" b="0"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mn-cs"/>
              </a:rPr>
              <a:t>daL</a:t>
            </a:r>
            <a:r>
              <a:rPr kumimoji="0" lang="en-US" altLang="en-US" sz="32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    1 L    1 </a:t>
            </a:r>
            <a:r>
              <a:rPr kumimoji="0" lang="en-US" altLang="en-US" sz="3200" b="0"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mn-cs"/>
              </a:rPr>
              <a:t>dL</a:t>
            </a:r>
            <a:r>
              <a:rPr kumimoji="0" lang="en-US" altLang="en-US" sz="32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      1 </a:t>
            </a:r>
            <a:r>
              <a:rPr kumimoji="0" lang="en-US" altLang="en-US" sz="3200" b="0"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mn-cs"/>
              </a:rPr>
              <a:t>cL</a:t>
            </a:r>
            <a:r>
              <a:rPr kumimoji="0" lang="en-US" altLang="en-US" sz="32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        1 mL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smtClean="0">
                <a:ln>
                  <a:noFill/>
                </a:ln>
                <a:solidFill>
                  <a:srgbClr val="FFFF00"/>
                </a:solidFill>
                <a:effectLst/>
                <a:uLnTx/>
                <a:uFillTx/>
                <a:latin typeface="Arial" panose="020B0604020202020204" pitchFamily="34" charset="0"/>
                <a:ea typeface="+mn-ea"/>
                <a:cs typeface="+mn-cs"/>
              </a:rPr>
              <a:t>1000 </a:t>
            </a:r>
            <a:r>
              <a:rPr kumimoji="0" lang="en-US" alt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L    </a:t>
            </a:r>
            <a:r>
              <a:rPr kumimoji="0" lang="en-US" altLang="en-US" sz="3200" b="0" i="0" u="none" strike="noStrike" kern="1200" cap="none" spc="0" normalizeH="0" baseline="0" noProof="0" dirty="0" smtClean="0">
                <a:ln>
                  <a:noFill/>
                </a:ln>
                <a:solidFill>
                  <a:srgbClr val="FFFF00"/>
                </a:solidFill>
                <a:effectLst/>
                <a:uLnTx/>
                <a:uFillTx/>
                <a:latin typeface="Arial" panose="020B0604020202020204" pitchFamily="34" charset="0"/>
                <a:ea typeface="+mn-ea"/>
                <a:cs typeface="+mn-cs"/>
              </a:rPr>
              <a:t>100 </a:t>
            </a:r>
            <a:r>
              <a:rPr kumimoji="0" lang="en-US" alt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L       10 L   </a:t>
            </a:r>
            <a:r>
              <a:rPr kumimoji="0" lang="en-US" altLang="en-US" sz="3200" b="0" i="0" u="none" strike="noStrike" kern="1200" cap="none" spc="0" normalizeH="0" baseline="0" noProof="0" dirty="0" smtClean="0">
                <a:ln>
                  <a:noFill/>
                </a:ln>
                <a:solidFill>
                  <a:srgbClr val="FFFF00"/>
                </a:solidFill>
                <a:effectLst/>
                <a:uLnTx/>
                <a:uFillTx/>
                <a:latin typeface="Arial" panose="020B0604020202020204" pitchFamily="34" charset="0"/>
                <a:ea typeface="+mn-ea"/>
                <a:cs typeface="+mn-cs"/>
              </a:rPr>
              <a:t> 1 </a:t>
            </a:r>
            <a:r>
              <a:rPr kumimoji="0" lang="en-US" alt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L  </a:t>
            </a:r>
            <a:r>
              <a:rPr kumimoji="0" lang="en-US" altLang="en-US" sz="3200" b="0" i="0" u="none" strike="noStrike" kern="1200" cap="none" spc="0" normalizeH="0" baseline="0" noProof="0" dirty="0" smtClean="0">
                <a:ln>
                  <a:noFill/>
                </a:ln>
                <a:solidFill>
                  <a:srgbClr val="FFFF00"/>
                </a:solidFill>
                <a:effectLst/>
                <a:uLnTx/>
                <a:uFillTx/>
                <a:latin typeface="Arial" panose="020B0604020202020204" pitchFamily="34" charset="0"/>
                <a:ea typeface="+mn-ea"/>
                <a:cs typeface="+mn-cs"/>
              </a:rPr>
              <a:t>   0.1 </a:t>
            </a:r>
            <a:r>
              <a:rPr kumimoji="0" lang="en-US" alt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L    0.01 L    0.001 </a:t>
            </a:r>
            <a:r>
              <a:rPr kumimoji="0" lang="en-US" altLang="en-US" sz="3200" b="0" i="0" u="none" strike="noStrike" kern="1200" cap="none" spc="0" normalizeH="0" baseline="0" noProof="0" dirty="0" smtClean="0">
                <a:ln>
                  <a:noFill/>
                </a:ln>
                <a:solidFill>
                  <a:srgbClr val="FFFF00"/>
                </a:solidFill>
                <a:effectLst/>
                <a:uLnTx/>
                <a:uFillTx/>
                <a:latin typeface="Arial" panose="020B0604020202020204" pitchFamily="34" charset="0"/>
                <a:ea typeface="+mn-ea"/>
                <a:cs typeface="+mn-cs"/>
              </a:rPr>
              <a:t>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p:txBody>
      </p:sp>
      <p:sp>
        <p:nvSpPr>
          <p:cNvPr id="7" name="TextBox 6"/>
          <p:cNvSpPr txBox="1"/>
          <p:nvPr/>
        </p:nvSpPr>
        <p:spPr>
          <a:xfrm>
            <a:off x="2573175" y="1334990"/>
            <a:ext cx="8989557" cy="707886"/>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0000"/>
                </a:solidFill>
                <a:effectLst/>
                <a:uLnTx/>
                <a:uFillTx/>
                <a:latin typeface="Arial"/>
                <a:ea typeface="+mn-ea"/>
                <a:cs typeface="+mn-cs"/>
              </a:rPr>
              <a:t>K       H      D       U       D       C      M</a:t>
            </a:r>
            <a:endParaRPr kumimoji="0" lang="en-US" sz="4000" b="1" i="0" u="none" strike="noStrike" kern="1200" cap="none" spc="0" normalizeH="0" baseline="0" noProof="0" dirty="0">
              <a:ln>
                <a:noFill/>
              </a:ln>
              <a:solidFill>
                <a:srgbClr val="FF0000"/>
              </a:solidFill>
              <a:effectLst/>
              <a:uLnTx/>
              <a:uFillTx/>
              <a:latin typeface="Arial"/>
              <a:ea typeface="+mn-ea"/>
              <a:cs typeface="+mn-cs"/>
            </a:endParaRPr>
          </a:p>
        </p:txBody>
      </p:sp>
      <p:sp>
        <p:nvSpPr>
          <p:cNvPr id="9" name="TextBox 8"/>
          <p:cNvSpPr txBox="1"/>
          <p:nvPr/>
        </p:nvSpPr>
        <p:spPr>
          <a:xfrm>
            <a:off x="2704008" y="2003681"/>
            <a:ext cx="27829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a:ea typeface="+mn-ea"/>
                <a:cs typeface="+mn-cs"/>
              </a:rPr>
              <a:t>ING</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TextBox 9"/>
          <p:cNvSpPr txBox="1"/>
          <p:nvPr/>
        </p:nvSpPr>
        <p:spPr>
          <a:xfrm>
            <a:off x="4002722" y="2025912"/>
            <a:ext cx="27829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a:ea typeface="+mn-ea"/>
                <a:cs typeface="+mn-cs"/>
              </a:rPr>
              <a:t>ENRY</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TextBox 10"/>
          <p:cNvSpPr txBox="1"/>
          <p:nvPr/>
        </p:nvSpPr>
        <p:spPr>
          <a:xfrm>
            <a:off x="5321312" y="2043250"/>
            <a:ext cx="27829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a:ea typeface="+mn-ea"/>
                <a:cs typeface="+mn-cs"/>
              </a:rPr>
              <a:t>IED</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extBox 11"/>
          <p:cNvSpPr txBox="1"/>
          <p:nvPr/>
        </p:nvSpPr>
        <p:spPr>
          <a:xfrm>
            <a:off x="6639902" y="2051648"/>
            <a:ext cx="278296"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a:ea typeface="+mn-ea"/>
                <a:cs typeface="+mn-cs"/>
              </a:rPr>
              <a:t>NEXPECTLY</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TextBox 12"/>
          <p:cNvSpPr txBox="1"/>
          <p:nvPr/>
        </p:nvSpPr>
        <p:spPr>
          <a:xfrm>
            <a:off x="7958492" y="2025912"/>
            <a:ext cx="278296"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a:ea typeface="+mn-ea"/>
                <a:cs typeface="+mn-cs"/>
              </a:rPr>
              <a:t>RINKING</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4" name="TextBox 13"/>
          <p:cNvSpPr txBox="1"/>
          <p:nvPr/>
        </p:nvSpPr>
        <p:spPr>
          <a:xfrm>
            <a:off x="9329476" y="2016392"/>
            <a:ext cx="278296"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a:ea typeface="+mn-ea"/>
                <a:cs typeface="+mn-cs"/>
              </a:rPr>
              <a:t>HOCOLATE</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TextBox 14"/>
          <p:cNvSpPr txBox="1"/>
          <p:nvPr/>
        </p:nvSpPr>
        <p:spPr>
          <a:xfrm>
            <a:off x="10648066" y="2060781"/>
            <a:ext cx="27829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a:ea typeface="+mn-ea"/>
                <a:cs typeface="+mn-cs"/>
              </a:rPr>
              <a:t>ILK</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7810" y="-253498"/>
            <a:ext cx="1260773" cy="1241183"/>
          </a:xfrm>
          <a:prstGeom prst="rect">
            <a:avLst/>
          </a:prstGeom>
        </p:spPr>
      </p:pic>
    </p:spTree>
    <p:extLst>
      <p:ext uri="{BB962C8B-B14F-4D97-AF65-F5344CB8AC3E}">
        <p14:creationId xmlns:p14="http://schemas.microsoft.com/office/powerpoint/2010/main" val="3810668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248" y="1463002"/>
            <a:ext cx="10607039" cy="5070448"/>
          </a:xfrm>
          <a:prstGeom prst="rect">
            <a:avLst/>
          </a:prstGeom>
        </p:spPr>
      </p:pic>
      <p:sp>
        <p:nvSpPr>
          <p:cNvPr id="4" name="TextBox 3"/>
          <p:cNvSpPr txBox="1"/>
          <p:nvPr/>
        </p:nvSpPr>
        <p:spPr>
          <a:xfrm>
            <a:off x="998809" y="878225"/>
            <a:ext cx="4923692" cy="584775"/>
          </a:xfrm>
          <a:prstGeom prst="rect">
            <a:avLst/>
          </a:prstGeom>
          <a:noFill/>
        </p:spPr>
        <p:txBody>
          <a:bodyPr wrap="square" rtlCol="0">
            <a:spAutoFit/>
          </a:bodyPr>
          <a:lstStyle/>
          <a:p>
            <a:r>
              <a:rPr lang="en-US" sz="3200" dirty="0" smtClean="0">
                <a:solidFill>
                  <a:srgbClr val="FF0000"/>
                </a:solidFill>
              </a:rPr>
              <a:t>Metric Mania</a:t>
            </a:r>
            <a:endParaRPr lang="en-US" sz="3200" dirty="0">
              <a:solidFill>
                <a:srgbClr val="FF0000"/>
              </a:solidFill>
            </a:endParaRPr>
          </a:p>
        </p:txBody>
      </p:sp>
      <p:sp>
        <p:nvSpPr>
          <p:cNvPr id="8" name="Rectangle 7"/>
          <p:cNvSpPr/>
          <p:nvPr/>
        </p:nvSpPr>
        <p:spPr>
          <a:xfrm>
            <a:off x="7365600" y="1865142"/>
            <a:ext cx="3434868" cy="1071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09343" y="3825422"/>
            <a:ext cx="1069145" cy="11957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13889" y="4320134"/>
            <a:ext cx="1069145" cy="11957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333910" y="4725754"/>
            <a:ext cx="1069145" cy="11957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69711" y="5051056"/>
            <a:ext cx="3434868" cy="1071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194517" y="2684256"/>
            <a:ext cx="1069145" cy="11957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812551" y="2385114"/>
            <a:ext cx="1069145" cy="11957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596103" y="1843915"/>
            <a:ext cx="1069145" cy="11957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p:nvPr/>
        </p:nvPicPr>
        <p:blipFill>
          <a:blip r:embed="rId3">
            <a:extLst>
              <a:ext uri="{28A0092B-C50C-407E-A947-70E740481C1C}">
                <a14:useLocalDpi xmlns:a14="http://schemas.microsoft.com/office/drawing/2010/main" val="0"/>
              </a:ext>
            </a:extLst>
          </a:blip>
          <a:stretch>
            <a:fillRect/>
          </a:stretch>
        </p:blipFill>
        <p:spPr>
          <a:xfrm>
            <a:off x="4022944" y="11372"/>
            <a:ext cx="3799114" cy="1451627"/>
          </a:xfrm>
          <a:prstGeom prst="rect">
            <a:avLst/>
          </a:prstGeom>
        </p:spPr>
      </p:pic>
      <p:sp>
        <p:nvSpPr>
          <p:cNvPr id="17" name="Rectangle 16"/>
          <p:cNvSpPr>
            <a:spLocks noChangeArrowheads="1"/>
          </p:cNvSpPr>
          <p:nvPr/>
        </p:nvSpPr>
        <p:spPr bwMode="auto">
          <a:xfrm>
            <a:off x="1439277" y="3306434"/>
            <a:ext cx="9843010" cy="3139321"/>
          </a:xfrm>
          <a:prstGeom prst="rect">
            <a:avLst/>
          </a:prstGeom>
          <a:noFill/>
          <a:ln>
            <a:noFill/>
          </a:ln>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Kangaroos </a:t>
            </a:r>
            <a:endParaRPr kumimoji="0" lang="en-CA" alt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CA" altLang="en-US" b="1" dirty="0">
                <a:solidFill>
                  <a:srgbClr val="000000"/>
                </a:solidFill>
              </a:rPr>
              <a:t> </a:t>
            </a:r>
            <a:r>
              <a:rPr lang="en-CA" altLang="en-US" b="1" dirty="0" smtClean="0">
                <a:solidFill>
                  <a:srgbClr val="000000"/>
                </a:solidFill>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1800" b="1" i="0"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en-CA" altLang="en-US" sz="1800" b="1" i="0" u="none" strike="noStrike" kern="1200" cap="none" spc="0" normalizeH="0" noProof="0" dirty="0" smtClean="0">
                <a:ln>
                  <a:noFill/>
                </a:ln>
                <a:solidFill>
                  <a:srgbClr val="000000"/>
                </a:solidFill>
                <a:effectLst/>
                <a:uLnTx/>
                <a:uFillTx/>
                <a:latin typeface="Arial" panose="020B0604020202020204" pitchFamily="34" charset="0"/>
                <a:ea typeface="+mn-ea"/>
                <a:cs typeface="+mn-cs"/>
              </a:rPr>
              <a:t>                      </a:t>
            </a:r>
            <a:r>
              <a:rPr kumimoji="0" lang="en-CA" alt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help </a:t>
            </a:r>
          </a:p>
          <a:p>
            <a:pPr marL="0" marR="0" lvl="0" indent="0" algn="l" defTabSz="914400" rtl="0" eaLnBrk="0" fontAlgn="base" latinLnBrk="0" hangingPunct="0">
              <a:lnSpc>
                <a:spcPct val="100000"/>
              </a:lnSpc>
              <a:spcBef>
                <a:spcPct val="0"/>
              </a:spcBef>
              <a:spcAft>
                <a:spcPct val="0"/>
              </a:spcAft>
              <a:buClrTx/>
              <a:buSzTx/>
              <a:buFontTx/>
              <a:buNone/>
              <a:tabLst/>
              <a:defRPr/>
            </a:pPr>
            <a:r>
              <a:rPr lang="en-CA" altLang="en-US" b="1" dirty="0">
                <a:solidFill>
                  <a:srgbClr val="000000"/>
                </a:solidFill>
              </a:rPr>
              <a:t> </a:t>
            </a:r>
            <a:r>
              <a:rPr lang="en-CA" altLang="en-US" b="1" dirty="0" smtClean="0">
                <a:solidFill>
                  <a:srgbClr val="000000"/>
                </a:solidFill>
              </a:rPr>
              <a:t>                                           </a:t>
            </a:r>
            <a:r>
              <a:rPr kumimoji="0" lang="en-CA" alt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dingo’s </a:t>
            </a:r>
          </a:p>
          <a:p>
            <a:pPr marL="0" marR="0" lvl="0" indent="0" algn="l" defTabSz="914400" rtl="0" eaLnBrk="0" fontAlgn="base" latinLnBrk="0" hangingPunct="0">
              <a:lnSpc>
                <a:spcPct val="100000"/>
              </a:lnSpc>
              <a:spcBef>
                <a:spcPct val="0"/>
              </a:spcBef>
              <a:spcAft>
                <a:spcPct val="0"/>
              </a:spcAft>
              <a:buClrTx/>
              <a:buSzTx/>
              <a:buFontTx/>
              <a:buNone/>
              <a:tabLst/>
              <a:defRPr/>
            </a:pPr>
            <a:r>
              <a:rPr lang="en-CA" altLang="en-US" b="1" dirty="0">
                <a:solidFill>
                  <a:srgbClr val="000000"/>
                </a:solidFill>
              </a:rPr>
              <a:t> </a:t>
            </a:r>
            <a:r>
              <a:rPr lang="en-CA" altLang="en-US" b="1" dirty="0" smtClean="0">
                <a:solidFill>
                  <a:srgbClr val="000000"/>
                </a:solidFill>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CA" alt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because </a:t>
            </a:r>
          </a:p>
          <a:p>
            <a:pPr marL="0" marR="0" lvl="0" indent="0" algn="l" defTabSz="914400" rtl="0" eaLnBrk="0" fontAlgn="base" latinLnBrk="0" hangingPunct="0">
              <a:lnSpc>
                <a:spcPct val="100000"/>
              </a:lnSpc>
              <a:spcBef>
                <a:spcPct val="0"/>
              </a:spcBef>
              <a:spcAft>
                <a:spcPct val="0"/>
              </a:spcAft>
              <a:buClrTx/>
              <a:buSzTx/>
              <a:buFontTx/>
              <a:buNone/>
              <a:tabLst/>
              <a:defRPr/>
            </a:pPr>
            <a:r>
              <a:rPr lang="en-CA" altLang="en-US" b="1" dirty="0">
                <a:solidFill>
                  <a:srgbClr val="000000"/>
                </a:solidFill>
              </a:rPr>
              <a:t> </a:t>
            </a:r>
            <a:endParaRPr lang="en-CA" altLang="en-US" b="1" dirty="0" smtClean="0">
              <a:solidFill>
                <a:srgbClr val="000000"/>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CA" alt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dingo’s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CA" altLang="en-US" b="1" dirty="0">
              <a:solidFill>
                <a:srgbClr val="000000"/>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can’t </a:t>
            </a:r>
          </a:p>
          <a:p>
            <a:pPr marL="0" marR="0" lvl="0" indent="0" algn="l" defTabSz="914400" rtl="0" eaLnBrk="0" fontAlgn="base" latinLnBrk="0" hangingPunct="0">
              <a:lnSpc>
                <a:spcPct val="100000"/>
              </a:lnSpc>
              <a:spcBef>
                <a:spcPct val="0"/>
              </a:spcBef>
              <a:spcAft>
                <a:spcPct val="0"/>
              </a:spcAft>
              <a:buClrTx/>
              <a:buSzTx/>
              <a:buFontTx/>
              <a:buNone/>
              <a:tabLst/>
              <a:defRPr/>
            </a:pPr>
            <a:r>
              <a:rPr lang="en-CA" altLang="en-US" b="1" dirty="0">
                <a:solidFill>
                  <a:srgbClr val="000000"/>
                </a:solidFill>
              </a:rPr>
              <a:t> </a:t>
            </a:r>
            <a:r>
              <a:rPr lang="en-CA" altLang="en-US" b="1" dirty="0" smtClean="0">
                <a:solidFill>
                  <a:srgbClr val="000000"/>
                </a:solidFill>
              </a:rPr>
              <a:t>                                                                                                                             </a:t>
            </a:r>
            <a:r>
              <a:rPr kumimoji="0" lang="en-CA" alt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multiply</a:t>
            </a:r>
            <a:endParaRPr kumimoji="0" lang="en-CA"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 name="Rectangle 17"/>
          <p:cNvSpPr/>
          <p:nvPr/>
        </p:nvSpPr>
        <p:spPr>
          <a:xfrm>
            <a:off x="3560090" y="6445755"/>
            <a:ext cx="5194692" cy="369332"/>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Arial"/>
                <a:ea typeface="+mn-ea"/>
                <a:cs typeface="+mn-cs"/>
              </a:rPr>
              <a:t>MAKE YOUR Own Metric </a:t>
            </a:r>
            <a:r>
              <a:rPr kumimoji="0" lang="en-US" altLang="en-US" sz="1800" b="0" i="0" u="none" strike="noStrike" kern="1200" cap="none" spc="0" normalizeH="0" baseline="0" noProof="0" dirty="0">
                <a:ln>
                  <a:noFill/>
                </a:ln>
                <a:solidFill>
                  <a:srgbClr val="000000"/>
                </a:solidFill>
                <a:effectLst/>
                <a:uLnTx/>
                <a:uFillTx/>
                <a:latin typeface="Arial"/>
                <a:ea typeface="+mn-ea"/>
                <a:cs typeface="+mn-cs"/>
              </a:rPr>
              <a:t>Conversion </a:t>
            </a:r>
            <a:r>
              <a:rPr kumimoji="0" lang="en-US" altLang="en-US" sz="1800" b="0" i="0" u="none" strike="noStrike" kern="1200" cap="none" spc="0" normalizeH="0" baseline="0" noProof="0" dirty="0" err="1">
                <a:ln>
                  <a:noFill/>
                </a:ln>
                <a:solidFill>
                  <a:srgbClr val="000000"/>
                </a:solidFill>
                <a:effectLst/>
                <a:uLnTx/>
                <a:uFillTx/>
                <a:latin typeface="Arial"/>
                <a:ea typeface="+mn-ea"/>
                <a:cs typeface="+mn-cs"/>
              </a:rPr>
              <a:t>Mnenomic</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extBox 1"/>
          <p:cNvSpPr txBox="1"/>
          <p:nvPr/>
        </p:nvSpPr>
        <p:spPr>
          <a:xfrm>
            <a:off x="5786500" y="4080284"/>
            <a:ext cx="396715" cy="523220"/>
          </a:xfrm>
          <a:prstGeom prst="rect">
            <a:avLst/>
          </a:prstGeom>
          <a:noFill/>
        </p:spPr>
        <p:txBody>
          <a:bodyPr wrap="square" rtlCol="0">
            <a:spAutoFit/>
          </a:bodyPr>
          <a:lstStyle/>
          <a:p>
            <a:r>
              <a:rPr lang="en-US" sz="2800" dirty="0" smtClean="0"/>
              <a:t>1</a:t>
            </a:r>
            <a:endParaRPr lang="en-US" sz="2800" dirty="0"/>
          </a:p>
        </p:txBody>
      </p:sp>
      <p:sp>
        <p:nvSpPr>
          <p:cNvPr id="6" name="Rectangle 5"/>
          <p:cNvSpPr/>
          <p:nvPr/>
        </p:nvSpPr>
        <p:spPr>
          <a:xfrm>
            <a:off x="5427377" y="3285684"/>
            <a:ext cx="1069145" cy="11617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p:nvPr/>
        </p:nvPicPr>
        <p:blipFill>
          <a:blip r:embed="rId4">
            <a:extLst>
              <a:ext uri="{28A0092B-C50C-407E-A947-70E740481C1C}">
                <a14:useLocalDpi xmlns:a14="http://schemas.microsoft.com/office/drawing/2010/main" val="0"/>
              </a:ext>
            </a:extLst>
          </a:blip>
          <a:stretch>
            <a:fillRect/>
          </a:stretch>
        </p:blipFill>
        <p:spPr>
          <a:xfrm>
            <a:off x="8013889" y="480026"/>
            <a:ext cx="3547065" cy="771828"/>
          </a:xfrm>
          <a:prstGeom prst="rect">
            <a:avLst/>
          </a:prstGeom>
        </p:spPr>
      </p:pic>
    </p:spTree>
    <p:extLst>
      <p:ext uri="{BB962C8B-B14F-4D97-AF65-F5344CB8AC3E}">
        <p14:creationId xmlns:p14="http://schemas.microsoft.com/office/powerpoint/2010/main" val="292731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7" grpId="0"/>
      <p:bldP spid="18"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0883" y="2590800"/>
            <a:ext cx="2092449" cy="1905000"/>
          </a:xfrm>
          <a:prstGeom prst="rect">
            <a:avLst/>
          </a:prstGeom>
        </p:spPr>
      </p:pic>
      <p:sp>
        <p:nvSpPr>
          <p:cNvPr id="14339" name="Rectangle 3"/>
          <p:cNvSpPr>
            <a:spLocks noGrp="1" noChangeArrowheads="1"/>
          </p:cNvSpPr>
          <p:nvPr>
            <p:ph idx="1"/>
          </p:nvPr>
        </p:nvSpPr>
        <p:spPr>
          <a:xfrm>
            <a:off x="897565" y="1333500"/>
            <a:ext cx="5966637" cy="4419600"/>
          </a:xfrm>
        </p:spPr>
        <p:txBody>
          <a:bodyPr/>
          <a:lstStyle/>
          <a:p>
            <a:pPr marL="0" indent="0" eaLnBrk="1" hangingPunct="1">
              <a:lnSpc>
                <a:spcPct val="90000"/>
              </a:lnSpc>
              <a:buNone/>
            </a:pPr>
            <a:r>
              <a:rPr lang="en-US" altLang="en-US" sz="2000" dirty="0">
                <a:latin typeface="Trebuchet MS" panose="020B0603020202020204" pitchFamily="34" charset="0"/>
              </a:rPr>
              <a:t>To </a:t>
            </a:r>
            <a:r>
              <a:rPr lang="en-US" altLang="en-US" sz="2000" i="1" dirty="0">
                <a:latin typeface="Trebuchet MS" panose="020B0603020202020204" pitchFamily="34" charset="0"/>
              </a:rPr>
              <a:t>roughly</a:t>
            </a:r>
            <a:r>
              <a:rPr lang="en-US" altLang="en-US" sz="2000" dirty="0">
                <a:latin typeface="Trebuchet MS" panose="020B0603020202020204" pitchFamily="34" charset="0"/>
              </a:rPr>
              <a:t> determine an object’s measurements by comparing to previously measured standards</a:t>
            </a:r>
          </a:p>
          <a:p>
            <a:pPr marL="0" indent="0" eaLnBrk="1" hangingPunct="1">
              <a:lnSpc>
                <a:spcPct val="90000"/>
              </a:lnSpc>
              <a:buNone/>
            </a:pPr>
            <a:endParaRPr lang="en-US" altLang="en-US" sz="2000" b="1" i="1" dirty="0">
              <a:latin typeface="Trebuchet MS" panose="020B0603020202020204" pitchFamily="34" charset="0"/>
            </a:endParaRPr>
          </a:p>
          <a:p>
            <a:pPr marL="0" indent="0" eaLnBrk="1" hangingPunct="1">
              <a:lnSpc>
                <a:spcPct val="90000"/>
              </a:lnSpc>
              <a:buNone/>
            </a:pPr>
            <a:r>
              <a:rPr lang="en-US" altLang="en-US" sz="2000" b="1" i="1" dirty="0">
                <a:solidFill>
                  <a:srgbClr val="C00000"/>
                </a:solidFill>
                <a:latin typeface="Trebuchet MS" panose="020B0603020202020204" pitchFamily="34" charset="0"/>
              </a:rPr>
              <a:t>Example 1:</a:t>
            </a:r>
            <a:r>
              <a:rPr lang="en-US" altLang="en-US" sz="2000" dirty="0">
                <a:solidFill>
                  <a:srgbClr val="C00000"/>
                </a:solidFill>
                <a:latin typeface="Trebuchet MS" panose="020B0603020202020204" pitchFamily="34" charset="0"/>
              </a:rPr>
              <a:t> </a:t>
            </a:r>
          </a:p>
          <a:p>
            <a:pPr lvl="1" eaLnBrk="1" hangingPunct="1">
              <a:lnSpc>
                <a:spcPct val="90000"/>
              </a:lnSpc>
              <a:buFont typeface="Wingdings" panose="05000000000000000000" pitchFamily="2" charset="2"/>
              <a:buNone/>
            </a:pPr>
            <a:r>
              <a:rPr lang="en-US" altLang="en-US" sz="1800" dirty="0">
                <a:latin typeface="Trebuchet MS" panose="020B0603020202020204" pitchFamily="34" charset="0"/>
              </a:rPr>
              <a:t>The earth weighs about     6 x 10</a:t>
            </a:r>
            <a:r>
              <a:rPr lang="en-US" altLang="en-US" sz="1800" baseline="30000" dirty="0">
                <a:latin typeface="Trebuchet MS" panose="020B0603020202020204" pitchFamily="34" charset="0"/>
              </a:rPr>
              <a:t>24</a:t>
            </a:r>
            <a:r>
              <a:rPr lang="en-US" altLang="en-US" sz="1800" dirty="0">
                <a:latin typeface="Trebuchet MS" panose="020B0603020202020204" pitchFamily="34" charset="0"/>
              </a:rPr>
              <a:t> kg.</a:t>
            </a:r>
            <a:endParaRPr lang="en-US" altLang="en-US" sz="1800" b="1" u="sng" dirty="0">
              <a:latin typeface="Trebuchet MS" panose="020B0603020202020204" pitchFamily="34" charset="0"/>
            </a:endParaRPr>
          </a:p>
          <a:p>
            <a:pPr marL="0" indent="0" eaLnBrk="1" hangingPunct="1">
              <a:lnSpc>
                <a:spcPct val="90000"/>
              </a:lnSpc>
              <a:buNone/>
            </a:pPr>
            <a:endParaRPr lang="en-US" altLang="en-US" sz="2000" b="1" i="1" dirty="0">
              <a:solidFill>
                <a:srgbClr val="C00000"/>
              </a:solidFill>
              <a:latin typeface="Trebuchet MS" panose="020B0603020202020204" pitchFamily="34" charset="0"/>
            </a:endParaRPr>
          </a:p>
          <a:p>
            <a:pPr marL="0" indent="0" eaLnBrk="1" hangingPunct="1">
              <a:lnSpc>
                <a:spcPct val="90000"/>
              </a:lnSpc>
              <a:buNone/>
            </a:pPr>
            <a:endParaRPr lang="en-US" altLang="en-US" sz="2000" b="1" i="1" dirty="0">
              <a:solidFill>
                <a:srgbClr val="C00000"/>
              </a:solidFill>
              <a:latin typeface="Trebuchet MS" panose="020B0603020202020204" pitchFamily="34" charset="0"/>
            </a:endParaRPr>
          </a:p>
          <a:p>
            <a:pPr marL="0" indent="0" eaLnBrk="1" hangingPunct="1">
              <a:lnSpc>
                <a:spcPct val="90000"/>
              </a:lnSpc>
              <a:buNone/>
            </a:pPr>
            <a:r>
              <a:rPr lang="en-US" altLang="en-US" sz="2000" b="1" i="1" dirty="0">
                <a:solidFill>
                  <a:srgbClr val="C00000"/>
                </a:solidFill>
                <a:latin typeface="Trebuchet MS" panose="020B0603020202020204" pitchFamily="34" charset="0"/>
              </a:rPr>
              <a:t>Example 2:</a:t>
            </a:r>
            <a:r>
              <a:rPr lang="en-US" altLang="en-US" sz="2000" dirty="0">
                <a:solidFill>
                  <a:srgbClr val="C00000"/>
                </a:solidFill>
                <a:latin typeface="Trebuchet MS" panose="020B0603020202020204" pitchFamily="34" charset="0"/>
              </a:rPr>
              <a:t> </a:t>
            </a:r>
          </a:p>
          <a:p>
            <a:pPr lvl="1" eaLnBrk="1" hangingPunct="1">
              <a:lnSpc>
                <a:spcPct val="90000"/>
              </a:lnSpc>
              <a:buFont typeface="Wingdings" panose="05000000000000000000" pitchFamily="2" charset="2"/>
              <a:buNone/>
            </a:pPr>
            <a:r>
              <a:rPr lang="en-US" altLang="en-US" sz="1800" dirty="0">
                <a:latin typeface="Trebuchet MS" panose="020B0603020202020204" pitchFamily="34" charset="0"/>
              </a:rPr>
              <a:t>The number of jelly beans in the jar.</a:t>
            </a:r>
          </a:p>
          <a:p>
            <a:pPr marL="0" indent="0" eaLnBrk="1" hangingPunct="1">
              <a:lnSpc>
                <a:spcPct val="90000"/>
              </a:lnSpc>
            </a:pPr>
            <a:endParaRPr lang="en-US" altLang="en-US" dirty="0"/>
          </a:p>
        </p:txBody>
      </p:sp>
      <p:sp>
        <p:nvSpPr>
          <p:cNvPr id="14338" name="Rectangle 2"/>
          <p:cNvSpPr>
            <a:spLocks noGrp="1" noChangeArrowheads="1"/>
          </p:cNvSpPr>
          <p:nvPr>
            <p:ph type="title"/>
          </p:nvPr>
        </p:nvSpPr>
        <p:spPr>
          <a:xfrm>
            <a:off x="897565" y="590550"/>
            <a:ext cx="3593805" cy="914400"/>
          </a:xfrm>
        </p:spPr>
        <p:txBody>
          <a:bodyPr/>
          <a:lstStyle/>
          <a:p>
            <a:pPr eaLnBrk="1" hangingPunct="1"/>
            <a:r>
              <a:rPr lang="en-US" altLang="en-US" sz="4800" b="1" dirty="0">
                <a:latin typeface="Trebuchet MS" panose="020B0603020202020204" pitchFamily="34" charset="0"/>
              </a:rPr>
              <a:t>Estimation</a:t>
            </a:r>
          </a:p>
        </p:txBody>
      </p:sp>
      <p:pic>
        <p:nvPicPr>
          <p:cNvPr id="1639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1931" y="2332223"/>
            <a:ext cx="2735263"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E74CC895-537B-4A15-BFD1-614BAA03AF17}"/>
              </a:ext>
            </a:extLst>
          </p:cNvPr>
          <p:cNvSpPr/>
          <p:nvPr/>
        </p:nvSpPr>
        <p:spPr>
          <a:xfrm>
            <a:off x="1010093" y="-29738"/>
            <a:ext cx="2887330" cy="523220"/>
          </a:xfrm>
          <a:prstGeom prst="rect">
            <a:avLst/>
          </a:prstGeom>
        </p:spPr>
        <p:txBody>
          <a:bodyPr wrap="none">
            <a:spAutoFit/>
          </a:bodyPr>
          <a:lstStyle/>
          <a:p>
            <a:pPr algn="ctr"/>
            <a:r>
              <a:rPr 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Laboratory Skills</a:t>
            </a:r>
          </a:p>
        </p:txBody>
      </p:sp>
      <p:sp>
        <p:nvSpPr>
          <p:cNvPr id="3" name="Rectangle 2"/>
          <p:cNvSpPr/>
          <p:nvPr/>
        </p:nvSpPr>
        <p:spPr>
          <a:xfrm>
            <a:off x="9536783" y="231872"/>
            <a:ext cx="1896674" cy="923330"/>
          </a:xfrm>
          <a:prstGeom prst="rect">
            <a:avLst/>
          </a:prstGeom>
          <a:noFill/>
        </p:spPr>
        <p:txBody>
          <a:bodyPr wrap="none" lIns="91440" tIns="45720" rIns="91440" bIns="45720">
            <a:spAutoFit/>
          </a:bodyPr>
          <a:lstStyle/>
          <a:p>
            <a:pPr algn="ct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Day 1</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9759425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39">
                                            <p:txEl>
                                              <p:pRg st="2" end="2"/>
                                            </p:txEl>
                                          </p:spTgt>
                                        </p:tgtEl>
                                        <p:attrNameLst>
                                          <p:attrName>style.visibility</p:attrName>
                                        </p:attrNameLst>
                                      </p:cBhvr>
                                      <p:to>
                                        <p:strVal val="visible"/>
                                      </p:to>
                                    </p:set>
                                    <p:anim calcmode="lin" valueType="num">
                                      <p:cBhvr additive="base">
                                        <p:cTn id="13" dur="500" fill="hold"/>
                                        <p:tgtEl>
                                          <p:spTgt spid="1433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39">
                                            <p:txEl>
                                              <p:pRg st="2" end="2"/>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4339">
                                            <p:txEl>
                                              <p:pRg st="3" end="3"/>
                                            </p:txEl>
                                          </p:spTgt>
                                        </p:tgtEl>
                                        <p:attrNameLst>
                                          <p:attrName>style.visibility</p:attrName>
                                        </p:attrNameLst>
                                      </p:cBhvr>
                                      <p:to>
                                        <p:strVal val="visible"/>
                                      </p:to>
                                    </p:set>
                                    <p:anim calcmode="lin" valueType="num">
                                      <p:cBhvr additive="base">
                                        <p:cTn id="17" dur="500" fill="hold"/>
                                        <p:tgtEl>
                                          <p:spTgt spid="14339">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4339">
                                            <p:txEl>
                                              <p:pRg st="3" end="3"/>
                                            </p:txEl>
                                          </p:spTgt>
                                        </p:tgtEl>
                                        <p:attrNameLst>
                                          <p:attrName>ppt_y</p:attrName>
                                        </p:attrNameLst>
                                      </p:cBhvr>
                                      <p:tavLst>
                                        <p:tav tm="0">
                                          <p:val>
                                            <p:strVal val="#ppt_y"/>
                                          </p:val>
                                        </p:tav>
                                        <p:tav tm="100000">
                                          <p:val>
                                            <p:strVal val="#ppt_y"/>
                                          </p:val>
                                        </p:tav>
                                      </p:tavLst>
                                    </p:anim>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39">
                                            <p:txEl>
                                              <p:pRg st="6" end="6"/>
                                            </p:txEl>
                                          </p:spTgt>
                                        </p:tgtEl>
                                        <p:attrNameLst>
                                          <p:attrName>style.visibility</p:attrName>
                                        </p:attrNameLst>
                                      </p:cBhvr>
                                      <p:to>
                                        <p:strVal val="visible"/>
                                      </p:to>
                                    </p:set>
                                    <p:anim calcmode="lin" valueType="num">
                                      <p:cBhvr additive="base">
                                        <p:cTn id="25" dur="500" fill="hold"/>
                                        <p:tgtEl>
                                          <p:spTgt spid="14339">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39">
                                            <p:txEl>
                                              <p:pRg st="6" end="6"/>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4339">
                                            <p:txEl>
                                              <p:pRg st="7" end="7"/>
                                            </p:txEl>
                                          </p:spTgt>
                                        </p:tgtEl>
                                        <p:attrNameLst>
                                          <p:attrName>style.visibility</p:attrName>
                                        </p:attrNameLst>
                                      </p:cBhvr>
                                      <p:to>
                                        <p:strVal val="visible"/>
                                      </p:to>
                                    </p:set>
                                    <p:anim calcmode="lin" valueType="num">
                                      <p:cBhvr additive="base">
                                        <p:cTn id="29" dur="500" fill="hold"/>
                                        <p:tgtEl>
                                          <p:spTgt spid="14339">
                                            <p:txEl>
                                              <p:pRg st="7" end="7"/>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4339">
                                            <p:txEl>
                                              <p:pRg st="7" end="7"/>
                                            </p:txEl>
                                          </p:spTgt>
                                        </p:tgtEl>
                                        <p:attrNameLst>
                                          <p:attrName>ppt_y</p:attrName>
                                        </p:attrNameLst>
                                      </p:cBhvr>
                                      <p:tavLst>
                                        <p:tav tm="0">
                                          <p:val>
                                            <p:strVal val="#ppt_y"/>
                                          </p:val>
                                        </p:tav>
                                        <p:tav tm="100000">
                                          <p:val>
                                            <p:strVal val="#ppt_y"/>
                                          </p:val>
                                        </p:tav>
                                      </p:tavLst>
                                    </p:anim>
                                  </p:childTnLst>
                                </p:cTn>
                              </p:par>
                              <p:par>
                                <p:cTn id="31" presetID="31" presetClass="entr" presetSubtype="0" fill="hold" nodeType="withEffect">
                                  <p:stCondLst>
                                    <p:cond delay="0"/>
                                  </p:stCondLst>
                                  <p:childTnLst>
                                    <p:set>
                                      <p:cBhvr>
                                        <p:cTn id="32" dur="1" fill="hold">
                                          <p:stCondLst>
                                            <p:cond delay="0"/>
                                          </p:stCondLst>
                                        </p:cTn>
                                        <p:tgtEl>
                                          <p:spTgt spid="16390"/>
                                        </p:tgtEl>
                                        <p:attrNameLst>
                                          <p:attrName>style.visibility</p:attrName>
                                        </p:attrNameLst>
                                      </p:cBhvr>
                                      <p:to>
                                        <p:strVal val="visible"/>
                                      </p:to>
                                    </p:set>
                                    <p:anim calcmode="lin" valueType="num">
                                      <p:cBhvr>
                                        <p:cTn id="33" dur="1000" fill="hold"/>
                                        <p:tgtEl>
                                          <p:spTgt spid="16390"/>
                                        </p:tgtEl>
                                        <p:attrNameLst>
                                          <p:attrName>ppt_w</p:attrName>
                                        </p:attrNameLst>
                                      </p:cBhvr>
                                      <p:tavLst>
                                        <p:tav tm="0">
                                          <p:val>
                                            <p:fltVal val="0"/>
                                          </p:val>
                                        </p:tav>
                                        <p:tav tm="100000">
                                          <p:val>
                                            <p:strVal val="#ppt_w"/>
                                          </p:val>
                                        </p:tav>
                                      </p:tavLst>
                                    </p:anim>
                                    <p:anim calcmode="lin" valueType="num">
                                      <p:cBhvr>
                                        <p:cTn id="34" dur="1000" fill="hold"/>
                                        <p:tgtEl>
                                          <p:spTgt spid="16390"/>
                                        </p:tgtEl>
                                        <p:attrNameLst>
                                          <p:attrName>ppt_h</p:attrName>
                                        </p:attrNameLst>
                                      </p:cBhvr>
                                      <p:tavLst>
                                        <p:tav tm="0">
                                          <p:val>
                                            <p:fltVal val="0"/>
                                          </p:val>
                                        </p:tav>
                                        <p:tav tm="100000">
                                          <p:val>
                                            <p:strVal val="#ppt_h"/>
                                          </p:val>
                                        </p:tav>
                                      </p:tavLst>
                                    </p:anim>
                                    <p:anim calcmode="lin" valueType="num">
                                      <p:cBhvr>
                                        <p:cTn id="35" dur="1000" fill="hold"/>
                                        <p:tgtEl>
                                          <p:spTgt spid="16390"/>
                                        </p:tgtEl>
                                        <p:attrNameLst>
                                          <p:attrName>style.rotation</p:attrName>
                                        </p:attrNameLst>
                                      </p:cBhvr>
                                      <p:tavLst>
                                        <p:tav tm="0">
                                          <p:val>
                                            <p:fltVal val="90"/>
                                          </p:val>
                                        </p:tav>
                                        <p:tav tm="100000">
                                          <p:val>
                                            <p:fltVal val="0"/>
                                          </p:val>
                                        </p:tav>
                                      </p:tavLst>
                                    </p:anim>
                                    <p:animEffect transition="in" filter="fade">
                                      <p:cBhvr>
                                        <p:cTn id="36" dur="10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he Scale of the Universe [HD]">
            <a:hlinkClick r:id="" action="ppaction://media"/>
          </p:cNvPr>
          <p:cNvPicPr>
            <a:picLocks noChangeAspect="1"/>
          </p:cNvPicPr>
          <p:nvPr>
            <a:videoFile r:link="rId1"/>
            <p:extLst>
              <p:ext uri="{DAA4B4D4-6D71-4841-9C94-3DE7FCFB9230}">
                <p14:media xmlns:p14="http://schemas.microsoft.com/office/powerpoint/2010/main" r:embed="rId2">
                  <p14:trim st="14886" end="3894.6777"/>
                </p14:media>
              </p:ext>
            </p:extLst>
          </p:nvPr>
        </p:nvPicPr>
        <p:blipFill>
          <a:blip r:embed="rId4"/>
          <a:stretch>
            <a:fillRect/>
          </a:stretch>
        </p:blipFill>
        <p:spPr>
          <a:xfrm>
            <a:off x="0" y="0"/>
            <a:ext cx="12192000" cy="6203852"/>
          </a:xfrm>
          <a:prstGeom prst="rect">
            <a:avLst/>
          </a:prstGeom>
        </p:spPr>
      </p:pic>
      <p:sp>
        <p:nvSpPr>
          <p:cNvPr id="2" name="Title 1"/>
          <p:cNvSpPr>
            <a:spLocks noGrp="1"/>
          </p:cNvSpPr>
          <p:nvPr>
            <p:ph type="title"/>
          </p:nvPr>
        </p:nvSpPr>
        <p:spPr>
          <a:xfrm>
            <a:off x="1573473" y="6203852"/>
            <a:ext cx="7176632" cy="784274"/>
          </a:xfrm>
        </p:spPr>
        <p:txBody>
          <a:bodyPr/>
          <a:lstStyle/>
          <a:p>
            <a:r>
              <a:rPr lang="en-US" b="1" dirty="0" smtClean="0">
                <a:solidFill>
                  <a:srgbClr val="FF0000"/>
                </a:solidFill>
              </a:rPr>
              <a:t>Other Prefixes Examples</a:t>
            </a:r>
            <a:endParaRPr lang="en-US" dirty="0">
              <a:solidFill>
                <a:srgbClr val="FF0000"/>
              </a:solidFill>
            </a:endParaRPr>
          </a:p>
        </p:txBody>
      </p:sp>
      <p:graphicFrame>
        <p:nvGraphicFramePr>
          <p:cNvPr id="4" name="Table 3">
            <a:extLst>
              <a:ext uri="{FF2B5EF4-FFF2-40B4-BE49-F238E27FC236}">
                <a16:creationId xmlns:a16="http://schemas.microsoft.com/office/drawing/2014/main" id="{29CD076A-7E01-494E-BEAA-C280988EF51A}"/>
              </a:ext>
            </a:extLst>
          </p:cNvPr>
          <p:cNvGraphicFramePr>
            <a:graphicFrameLocks noGrp="1"/>
          </p:cNvGraphicFramePr>
          <p:nvPr>
            <p:extLst>
              <p:ext uri="{D42A27DB-BD31-4B8C-83A1-F6EECF244321}">
                <p14:modId xmlns:p14="http://schemas.microsoft.com/office/powerpoint/2010/main" val="1462155030"/>
              </p:ext>
            </p:extLst>
          </p:nvPr>
        </p:nvGraphicFramePr>
        <p:xfrm>
          <a:off x="3176681" y="1434905"/>
          <a:ext cx="5838638" cy="3840480"/>
        </p:xfrm>
        <a:graphic>
          <a:graphicData uri="http://schemas.openxmlformats.org/drawingml/2006/table">
            <a:tbl>
              <a:tblPr firstRow="1" bandRow="1">
                <a:tableStyleId>{5C22544A-7EE6-4342-B048-85BDC9FD1C3A}</a:tableStyleId>
              </a:tblPr>
              <a:tblGrid>
                <a:gridCol w="902631">
                  <a:extLst>
                    <a:ext uri="{9D8B030D-6E8A-4147-A177-3AD203B41FA5}">
                      <a16:colId xmlns:a16="http://schemas.microsoft.com/office/drawing/2014/main" val="20000"/>
                    </a:ext>
                  </a:extLst>
                </a:gridCol>
                <a:gridCol w="833260">
                  <a:extLst>
                    <a:ext uri="{9D8B030D-6E8A-4147-A177-3AD203B41FA5}">
                      <a16:colId xmlns:a16="http://schemas.microsoft.com/office/drawing/2014/main" val="20001"/>
                    </a:ext>
                  </a:extLst>
                </a:gridCol>
                <a:gridCol w="4102747">
                  <a:extLst>
                    <a:ext uri="{9D8B030D-6E8A-4147-A177-3AD203B41FA5}">
                      <a16:colId xmlns:a16="http://schemas.microsoft.com/office/drawing/2014/main" val="20002"/>
                    </a:ext>
                  </a:extLst>
                </a:gridCol>
              </a:tblGrid>
              <a:tr h="370840">
                <a:tc>
                  <a:txBody>
                    <a:bodyPr/>
                    <a:lstStyle/>
                    <a:p>
                      <a:r>
                        <a:rPr lang="en-US" dirty="0"/>
                        <a:t>Prefix</a:t>
                      </a:r>
                    </a:p>
                  </a:txBody>
                  <a:tcPr/>
                </a:tc>
                <a:tc>
                  <a:txBody>
                    <a:bodyPr/>
                    <a:lstStyle/>
                    <a:p>
                      <a:r>
                        <a:rPr lang="en-US" dirty="0"/>
                        <a:t>Symbol</a:t>
                      </a:r>
                    </a:p>
                  </a:txBody>
                  <a:tcPr/>
                </a:tc>
                <a:tc>
                  <a:txBody>
                    <a:bodyPr/>
                    <a:lstStyle/>
                    <a:p>
                      <a:r>
                        <a:rPr lang="en-US" dirty="0"/>
                        <a:t>examples</a:t>
                      </a:r>
                    </a:p>
                  </a:txBody>
                  <a:tcPr/>
                </a:tc>
                <a:extLst>
                  <a:ext uri="{0D108BD9-81ED-4DB2-BD59-A6C34878D82A}">
                    <a16:rowId xmlns:a16="http://schemas.microsoft.com/office/drawing/2014/main" val="10000"/>
                  </a:ext>
                </a:extLst>
              </a:tr>
              <a:tr h="370840">
                <a:tc>
                  <a:txBody>
                    <a:bodyPr/>
                    <a:lstStyle/>
                    <a:p>
                      <a:r>
                        <a:rPr lang="en-US" sz="2400" dirty="0" smtClean="0"/>
                        <a:t>Mega</a:t>
                      </a:r>
                      <a:endParaRPr lang="en-US" sz="2400" dirty="0"/>
                    </a:p>
                  </a:txBody>
                  <a:tcPr/>
                </a:tc>
                <a:tc>
                  <a:txBody>
                    <a:bodyPr/>
                    <a:lstStyle/>
                    <a:p>
                      <a:r>
                        <a:rPr lang="en-US" sz="2400" dirty="0" smtClean="0"/>
                        <a:t>M</a:t>
                      </a:r>
                      <a:endParaRPr lang="en-US" sz="2400" dirty="0"/>
                    </a:p>
                  </a:txBody>
                  <a:tcPr/>
                </a:tc>
                <a:tc>
                  <a:txBody>
                    <a:bodyPr/>
                    <a:lstStyle/>
                    <a:p>
                      <a:r>
                        <a:rPr lang="en-US" sz="2400" baseline="0" dirty="0" smtClean="0"/>
                        <a:t>1 MB = 1 000 000 bytes </a:t>
                      </a:r>
                      <a:endParaRPr lang="en-US" sz="2400" dirty="0"/>
                    </a:p>
                  </a:txBody>
                  <a:tcPr/>
                </a:tc>
                <a:extLst>
                  <a:ext uri="{0D108BD9-81ED-4DB2-BD59-A6C34878D82A}">
                    <a16:rowId xmlns:a16="http://schemas.microsoft.com/office/drawing/2014/main" val="10002"/>
                  </a:ext>
                </a:extLst>
              </a:tr>
              <a:tr h="370840">
                <a:tc>
                  <a:txBody>
                    <a:bodyPr/>
                    <a:lstStyle/>
                    <a:p>
                      <a:r>
                        <a:rPr lang="en-US" sz="2400" dirty="0" smtClean="0"/>
                        <a:t>Giga</a:t>
                      </a:r>
                      <a:endParaRPr lang="en-US" sz="2400" dirty="0"/>
                    </a:p>
                  </a:txBody>
                  <a:tcPr/>
                </a:tc>
                <a:tc>
                  <a:txBody>
                    <a:bodyPr/>
                    <a:lstStyle/>
                    <a:p>
                      <a:r>
                        <a:rPr lang="en-US" sz="2400" dirty="0"/>
                        <a:t>G</a:t>
                      </a:r>
                    </a:p>
                  </a:txBody>
                  <a:tcPr/>
                </a:tc>
                <a:tc>
                  <a:txBody>
                    <a:bodyPr/>
                    <a:lstStyle/>
                    <a:p>
                      <a:r>
                        <a:rPr lang="en-US" sz="2400" dirty="0" smtClean="0"/>
                        <a:t>1 GB</a:t>
                      </a:r>
                      <a:r>
                        <a:rPr lang="en-US" sz="2400" baseline="0" dirty="0" smtClean="0"/>
                        <a:t> = 1 000 000 000 bytes </a:t>
                      </a:r>
                      <a:endParaRPr lang="en-US" sz="2400" dirty="0"/>
                    </a:p>
                  </a:txBody>
                  <a:tcPr/>
                </a:tc>
                <a:extLst>
                  <a:ext uri="{0D108BD9-81ED-4DB2-BD59-A6C34878D82A}">
                    <a16:rowId xmlns:a16="http://schemas.microsoft.com/office/drawing/2014/main" val="1873430644"/>
                  </a:ext>
                </a:extLst>
              </a:tr>
              <a:tr h="370840">
                <a:tc>
                  <a:txBody>
                    <a:bodyPr/>
                    <a:lstStyle/>
                    <a:p>
                      <a:r>
                        <a:rPr lang="en-US" sz="2400" dirty="0" err="1" smtClean="0"/>
                        <a:t>Tera</a:t>
                      </a:r>
                      <a:endParaRPr lang="en-US" sz="2400" dirty="0"/>
                    </a:p>
                  </a:txBody>
                  <a:tcPr/>
                </a:tc>
                <a:tc>
                  <a:txBody>
                    <a:bodyPr/>
                    <a:lstStyle/>
                    <a:p>
                      <a:r>
                        <a:rPr lang="en-US" sz="2400" dirty="0" smtClean="0"/>
                        <a:t>T</a:t>
                      </a:r>
                      <a:endParaRPr lang="en-US" sz="2400" dirty="0"/>
                    </a:p>
                  </a:txBody>
                  <a:tcPr/>
                </a:tc>
                <a:tc>
                  <a:txBody>
                    <a:bodyPr/>
                    <a:lstStyle/>
                    <a:p>
                      <a:r>
                        <a:rPr lang="en-US" sz="2400" dirty="0" smtClean="0"/>
                        <a:t>1 TB =</a:t>
                      </a:r>
                      <a:r>
                        <a:rPr lang="en-US" sz="2400" baseline="0" dirty="0" smtClean="0"/>
                        <a:t> 1 000 GB</a:t>
                      </a:r>
                      <a:endParaRPr lang="en-US" sz="2400" dirty="0"/>
                    </a:p>
                  </a:txBody>
                  <a:tcPr/>
                </a:tc>
                <a:extLst>
                  <a:ext uri="{0D108BD9-81ED-4DB2-BD59-A6C34878D82A}">
                    <a16:rowId xmlns:a16="http://schemas.microsoft.com/office/drawing/2014/main" val="1686993421"/>
                  </a:ext>
                </a:extLst>
              </a:tr>
              <a:tr h="370840">
                <a:tc>
                  <a:txBody>
                    <a:bodyPr/>
                    <a:lstStyle/>
                    <a:p>
                      <a:endParaRPr lang="en-US" sz="2400" dirty="0"/>
                    </a:p>
                  </a:txBody>
                  <a:tcPr/>
                </a:tc>
                <a:tc>
                  <a:txBody>
                    <a:bodyPr/>
                    <a:lstStyle/>
                    <a:p>
                      <a:endParaRPr lang="en-US" sz="2400" dirty="0"/>
                    </a:p>
                  </a:txBody>
                  <a:tcPr/>
                </a:tc>
                <a:tc>
                  <a:txBody>
                    <a:bodyPr/>
                    <a:lstStyle/>
                    <a:p>
                      <a:endParaRPr lang="en-US" sz="2400" dirty="0"/>
                    </a:p>
                  </a:txBody>
                  <a:tcPr/>
                </a:tc>
                <a:extLst>
                  <a:ext uri="{0D108BD9-81ED-4DB2-BD59-A6C34878D82A}">
                    <a16:rowId xmlns:a16="http://schemas.microsoft.com/office/drawing/2014/main" val="1027112255"/>
                  </a:ext>
                </a:extLst>
              </a:tr>
              <a:tr h="370840">
                <a:tc>
                  <a:txBody>
                    <a:bodyPr/>
                    <a:lstStyle/>
                    <a:p>
                      <a:r>
                        <a:rPr lang="en-US" sz="2400" dirty="0" err="1" smtClean="0"/>
                        <a:t>milli</a:t>
                      </a:r>
                      <a:endParaRPr lang="en-US" sz="2400" dirty="0"/>
                    </a:p>
                  </a:txBody>
                  <a:tcPr/>
                </a:tc>
                <a:tc>
                  <a:txBody>
                    <a:bodyPr/>
                    <a:lstStyle/>
                    <a:p>
                      <a:r>
                        <a:rPr lang="en-US" sz="2400" dirty="0" smtClean="0"/>
                        <a:t>m</a:t>
                      </a:r>
                      <a:endParaRPr lang="en-US" sz="2400" dirty="0"/>
                    </a:p>
                  </a:txBody>
                  <a:tcPr/>
                </a:tc>
                <a:tc>
                  <a:txBody>
                    <a:bodyPr/>
                    <a:lstStyle/>
                    <a:p>
                      <a:r>
                        <a:rPr lang="en-US" sz="2400" dirty="0" smtClean="0"/>
                        <a:t>1000 mg = 1 g</a:t>
                      </a:r>
                      <a:endParaRPr lang="en-US" sz="2400" dirty="0"/>
                    </a:p>
                  </a:txBody>
                  <a:tcPr/>
                </a:tc>
                <a:extLst>
                  <a:ext uri="{0D108BD9-81ED-4DB2-BD59-A6C34878D82A}">
                    <a16:rowId xmlns:a16="http://schemas.microsoft.com/office/drawing/2014/main" val="3553761102"/>
                  </a:ext>
                </a:extLst>
              </a:tr>
              <a:tr h="370840">
                <a:tc>
                  <a:txBody>
                    <a:bodyPr/>
                    <a:lstStyle/>
                    <a:p>
                      <a:r>
                        <a:rPr lang="en-US" sz="2400" dirty="0"/>
                        <a:t>micro</a:t>
                      </a:r>
                      <a:r>
                        <a:rPr lang="en-US" sz="2400" baseline="0" dirty="0"/>
                        <a:t> </a:t>
                      </a:r>
                      <a:endParaRPr lang="en-US" sz="2400" dirty="0"/>
                    </a:p>
                  </a:txBody>
                  <a:tcPr/>
                </a:tc>
                <a:tc>
                  <a:txBody>
                    <a:bodyPr/>
                    <a:lstStyle/>
                    <a:p>
                      <a:r>
                        <a:rPr lang="en-US" sz="2400" dirty="0"/>
                        <a:t>µ</a:t>
                      </a:r>
                    </a:p>
                  </a:txBody>
                  <a:tcPr/>
                </a:tc>
                <a:tc>
                  <a:txBody>
                    <a:bodyPr/>
                    <a:lstStyle/>
                    <a:p>
                      <a:r>
                        <a:rPr lang="en-US" sz="2400" dirty="0" smtClean="0"/>
                        <a:t>1</a:t>
                      </a:r>
                      <a:r>
                        <a:rPr lang="en-US" sz="2400" baseline="0" dirty="0" smtClean="0"/>
                        <a:t> 000 000</a:t>
                      </a:r>
                      <a:r>
                        <a:rPr lang="en-US" sz="2400" dirty="0" smtClean="0"/>
                        <a:t> µg</a:t>
                      </a:r>
                      <a:r>
                        <a:rPr lang="en-US" sz="2400" baseline="0" dirty="0" smtClean="0"/>
                        <a:t> </a:t>
                      </a:r>
                      <a:r>
                        <a:rPr lang="en-US" sz="2400" baseline="0" dirty="0"/>
                        <a:t>= </a:t>
                      </a:r>
                      <a:r>
                        <a:rPr lang="en-US" sz="2400" baseline="0" dirty="0" smtClean="0"/>
                        <a:t>1 g</a:t>
                      </a:r>
                      <a:endParaRPr lang="en-US" sz="2400" dirty="0"/>
                    </a:p>
                  </a:txBody>
                  <a:tcPr/>
                </a:tc>
                <a:extLst>
                  <a:ext uri="{0D108BD9-81ED-4DB2-BD59-A6C34878D82A}">
                    <a16:rowId xmlns:a16="http://schemas.microsoft.com/office/drawing/2014/main" val="10004"/>
                  </a:ext>
                </a:extLst>
              </a:tr>
              <a:tr h="370840">
                <a:tc>
                  <a:txBody>
                    <a:bodyPr/>
                    <a:lstStyle/>
                    <a:p>
                      <a:r>
                        <a:rPr lang="en-US" sz="2400" dirty="0" err="1"/>
                        <a:t>nano</a:t>
                      </a:r>
                      <a:endParaRPr lang="en-US" sz="2400" dirty="0"/>
                    </a:p>
                  </a:txBody>
                  <a:tcPr/>
                </a:tc>
                <a:tc>
                  <a:txBody>
                    <a:bodyPr/>
                    <a:lstStyle/>
                    <a:p>
                      <a:r>
                        <a:rPr lang="en-US" sz="2400" dirty="0"/>
                        <a:t>n</a:t>
                      </a:r>
                    </a:p>
                  </a:txBody>
                  <a:tcPr/>
                </a:tc>
                <a:tc>
                  <a:txBody>
                    <a:bodyPr/>
                    <a:lstStyle/>
                    <a:p>
                      <a:r>
                        <a:rPr lang="en-US" sz="2400" dirty="0"/>
                        <a:t>1 000 000 000 </a:t>
                      </a:r>
                      <a:r>
                        <a:rPr lang="en-US" sz="2400" dirty="0" smtClean="0"/>
                        <a:t>ng</a:t>
                      </a:r>
                      <a:r>
                        <a:rPr lang="en-US" sz="2400" baseline="0" dirty="0" smtClean="0"/>
                        <a:t> </a:t>
                      </a:r>
                      <a:r>
                        <a:rPr lang="en-US" sz="2400" baseline="0" dirty="0"/>
                        <a:t>= 1 </a:t>
                      </a:r>
                      <a:r>
                        <a:rPr lang="en-US" sz="2400" baseline="0" dirty="0" smtClean="0"/>
                        <a:t>g</a:t>
                      </a:r>
                      <a:endParaRPr lang="en-US" sz="24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55900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flipH="1">
            <a:off x="127927" y="200804"/>
            <a:ext cx="875876" cy="1515265"/>
          </a:xfrm>
          <a:prstGeom prst="rect">
            <a:avLst/>
          </a:prstGeom>
        </p:spPr>
      </p:pic>
      <p:pic>
        <p:nvPicPr>
          <p:cNvPr id="6" name="Picture 5"/>
          <p:cNvPicPr>
            <a:picLocks noChangeAspect="1"/>
          </p:cNvPicPr>
          <p:nvPr/>
        </p:nvPicPr>
        <p:blipFill>
          <a:blip r:embed="rId3"/>
          <a:stretch>
            <a:fillRect/>
          </a:stretch>
        </p:blipFill>
        <p:spPr>
          <a:xfrm>
            <a:off x="11217902" y="28472"/>
            <a:ext cx="974098" cy="1515265"/>
          </a:xfrm>
          <a:prstGeom prst="rect">
            <a:avLst/>
          </a:prstGeom>
        </p:spPr>
      </p:pic>
      <p:sp>
        <p:nvSpPr>
          <p:cNvPr id="2" name="TextBox 1"/>
          <p:cNvSpPr txBox="1"/>
          <p:nvPr/>
        </p:nvSpPr>
        <p:spPr>
          <a:xfrm>
            <a:off x="987825" y="1143106"/>
            <a:ext cx="10246056" cy="4524315"/>
          </a:xfrm>
          <a:prstGeom prst="rect">
            <a:avLst/>
          </a:prstGeom>
          <a:noFill/>
        </p:spPr>
        <p:txBody>
          <a:bodyPr wrap="square" rtlCol="0">
            <a:spAutoFit/>
          </a:bodyPr>
          <a:lstStyle/>
          <a:p>
            <a:r>
              <a:rPr lang="en-US" sz="2400" b="1" u="sng" dirty="0"/>
              <a:t>Measuring Matter:  Mass and Volume</a:t>
            </a:r>
          </a:p>
          <a:p>
            <a:endParaRPr lang="en-US" sz="2400" b="1" u="sng" dirty="0"/>
          </a:p>
          <a:p>
            <a:r>
              <a:rPr lang="en-US" sz="2400" dirty="0"/>
              <a:t>All matter has Mass and Volume</a:t>
            </a:r>
          </a:p>
          <a:p>
            <a:endParaRPr lang="en-US" sz="2400" dirty="0"/>
          </a:p>
          <a:p>
            <a:endParaRPr lang="en-US" sz="2400" dirty="0" smtClean="0"/>
          </a:p>
          <a:p>
            <a:endParaRPr lang="en-US" sz="2400" dirty="0"/>
          </a:p>
          <a:p>
            <a:endParaRPr lang="en-US" sz="2400" dirty="0" smtClean="0"/>
          </a:p>
          <a:p>
            <a:endParaRPr lang="en-US" sz="2400" dirty="0" smtClean="0"/>
          </a:p>
          <a:p>
            <a:endParaRPr lang="en-US" sz="2400" dirty="0"/>
          </a:p>
          <a:p>
            <a:endParaRPr lang="en-US" sz="2400" dirty="0"/>
          </a:p>
          <a:p>
            <a:endParaRPr lang="en-US" sz="2400" dirty="0"/>
          </a:p>
          <a:p>
            <a:r>
              <a:rPr lang="en-US" sz="2400" dirty="0" smtClean="0"/>
              <a:t>Mass &amp; Volume can be measured </a:t>
            </a:r>
            <a:r>
              <a:rPr lang="en-US" sz="2400" b="1" dirty="0" smtClean="0"/>
              <a:t>directly or indirectly</a:t>
            </a:r>
            <a:endParaRPr lang="en-US" sz="2400" b="1" dirty="0"/>
          </a:p>
        </p:txBody>
      </p:sp>
      <p:pic>
        <p:nvPicPr>
          <p:cNvPr id="3" name="Picture 2"/>
          <p:cNvPicPr>
            <a:picLocks noChangeAspect="1"/>
          </p:cNvPicPr>
          <p:nvPr/>
        </p:nvPicPr>
        <p:blipFill>
          <a:blip r:embed="rId4"/>
          <a:stretch>
            <a:fillRect/>
          </a:stretch>
        </p:blipFill>
        <p:spPr>
          <a:xfrm>
            <a:off x="6110853" y="1449977"/>
            <a:ext cx="4594257" cy="3500846"/>
          </a:xfrm>
          <a:prstGeom prst="rect">
            <a:avLst/>
          </a:prstGeom>
        </p:spPr>
      </p:pic>
      <p:sp>
        <p:nvSpPr>
          <p:cNvPr id="8" name="Rectangle 7">
            <a:extLst>
              <a:ext uri="{FF2B5EF4-FFF2-40B4-BE49-F238E27FC236}">
                <a16:creationId xmlns:a16="http://schemas.microsoft.com/office/drawing/2014/main" id="{7441CB96-E529-4BAC-9C7A-D598A9169B60}"/>
              </a:ext>
            </a:extLst>
          </p:cNvPr>
          <p:cNvSpPr/>
          <p:nvPr/>
        </p:nvSpPr>
        <p:spPr>
          <a:xfrm>
            <a:off x="1010093" y="-29738"/>
            <a:ext cx="2887330" cy="523220"/>
          </a:xfrm>
          <a:prstGeom prst="rect">
            <a:avLst/>
          </a:prstGeom>
        </p:spPr>
        <p:txBody>
          <a:bodyPr wrap="none">
            <a:spAutoFit/>
          </a:bodyPr>
          <a:lstStyle/>
          <a:p>
            <a:pPr algn="ctr"/>
            <a:r>
              <a:rPr 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Laboratory Skills</a:t>
            </a:r>
          </a:p>
        </p:txBody>
      </p:sp>
      <p:sp>
        <p:nvSpPr>
          <p:cNvPr id="7" name="Rectangle 6"/>
          <p:cNvSpPr/>
          <p:nvPr/>
        </p:nvSpPr>
        <p:spPr>
          <a:xfrm>
            <a:off x="8796184" y="231872"/>
            <a:ext cx="1896673" cy="923330"/>
          </a:xfrm>
          <a:prstGeom prst="rect">
            <a:avLst/>
          </a:prstGeom>
          <a:noFill/>
        </p:spPr>
        <p:txBody>
          <a:bodyPr wrap="none" lIns="91440" tIns="45720" rIns="91440" bIns="45720">
            <a:spAutoFit/>
          </a:bodyPr>
          <a:lstStyle/>
          <a:p>
            <a:pPr algn="ct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Day 2</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66271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1" end="11"/>
                                            </p:txEl>
                                          </p:spTgt>
                                        </p:tgtEl>
                                        <p:attrNameLst>
                                          <p:attrName>style.visibility</p:attrName>
                                        </p:attrNameLst>
                                      </p:cBhvr>
                                      <p:to>
                                        <p:strVal val="visible"/>
                                      </p:to>
                                    </p:set>
                                    <p:anim calcmode="lin" valueType="num">
                                      <p:cBhvr additive="base">
                                        <p:cTn id="19"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36930" y="394658"/>
            <a:ext cx="5397631"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Laboratory Skills</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5" name="Picture 4"/>
          <p:cNvPicPr>
            <a:picLocks noChangeAspect="1"/>
          </p:cNvPicPr>
          <p:nvPr/>
        </p:nvPicPr>
        <p:blipFill>
          <a:blip r:embed="rId2"/>
          <a:stretch>
            <a:fillRect/>
          </a:stretch>
        </p:blipFill>
        <p:spPr>
          <a:xfrm flipH="1">
            <a:off x="1535997" y="222068"/>
            <a:ext cx="875876" cy="1515265"/>
          </a:xfrm>
          <a:prstGeom prst="rect">
            <a:avLst/>
          </a:prstGeom>
        </p:spPr>
      </p:pic>
      <p:pic>
        <p:nvPicPr>
          <p:cNvPr id="6" name="Picture 5"/>
          <p:cNvPicPr>
            <a:picLocks noChangeAspect="1"/>
          </p:cNvPicPr>
          <p:nvPr/>
        </p:nvPicPr>
        <p:blipFill>
          <a:blip r:embed="rId3"/>
          <a:stretch>
            <a:fillRect/>
          </a:stretch>
        </p:blipFill>
        <p:spPr>
          <a:xfrm>
            <a:off x="9984676" y="222069"/>
            <a:ext cx="974098" cy="1515265"/>
          </a:xfrm>
          <a:prstGeom prst="rect">
            <a:avLst/>
          </a:prstGeom>
        </p:spPr>
      </p:pic>
      <p:sp>
        <p:nvSpPr>
          <p:cNvPr id="2" name="TextBox 1"/>
          <p:cNvSpPr txBox="1"/>
          <p:nvPr/>
        </p:nvSpPr>
        <p:spPr>
          <a:xfrm>
            <a:off x="2716169" y="3025408"/>
            <a:ext cx="5818392" cy="461665"/>
          </a:xfrm>
          <a:prstGeom prst="rect">
            <a:avLst/>
          </a:prstGeom>
          <a:noFill/>
        </p:spPr>
        <p:txBody>
          <a:bodyPr wrap="square" rtlCol="0">
            <a:spAutoFit/>
          </a:bodyPr>
          <a:lstStyle/>
          <a:p>
            <a:r>
              <a:rPr lang="en-US" sz="2400" dirty="0"/>
              <a:t>Solids can be measured </a:t>
            </a:r>
            <a:r>
              <a:rPr lang="en-US" sz="2400" b="1" dirty="0"/>
              <a:t>directly</a:t>
            </a:r>
            <a:r>
              <a:rPr lang="en-US" sz="2400" dirty="0"/>
              <a:t> on a </a:t>
            </a:r>
            <a:r>
              <a:rPr lang="en-US" sz="2400" dirty="0" smtClean="0"/>
              <a:t>balance</a:t>
            </a:r>
            <a:endParaRPr lang="en-US" dirty="0"/>
          </a:p>
        </p:txBody>
      </p:sp>
      <p:pic>
        <p:nvPicPr>
          <p:cNvPr id="3" name="Picture 2"/>
          <p:cNvPicPr>
            <a:picLocks noChangeAspect="1"/>
          </p:cNvPicPr>
          <p:nvPr/>
        </p:nvPicPr>
        <p:blipFill>
          <a:blip r:embed="rId4"/>
          <a:stretch>
            <a:fillRect/>
          </a:stretch>
        </p:blipFill>
        <p:spPr>
          <a:xfrm>
            <a:off x="2411873" y="3706382"/>
            <a:ext cx="6519872" cy="2955675"/>
          </a:xfrm>
          <a:prstGeom prst="rect">
            <a:avLst/>
          </a:prstGeom>
        </p:spPr>
      </p:pic>
      <p:sp>
        <p:nvSpPr>
          <p:cNvPr id="7" name="Rectangle 6"/>
          <p:cNvSpPr/>
          <p:nvPr/>
        </p:nvSpPr>
        <p:spPr>
          <a:xfrm>
            <a:off x="1713660" y="1963825"/>
            <a:ext cx="8592934" cy="646331"/>
          </a:xfrm>
          <a:prstGeom prst="rect">
            <a:avLst/>
          </a:prstGeom>
        </p:spPr>
        <p:txBody>
          <a:bodyPr wrap="square">
            <a:spAutoFit/>
          </a:bodyPr>
          <a:lstStyle/>
          <a:p>
            <a:r>
              <a:rPr lang="en-US" b="1" dirty="0">
                <a:solidFill>
                  <a:schemeClr val="bg1"/>
                </a:solidFill>
              </a:rPr>
              <a:t>Mass </a:t>
            </a:r>
            <a:r>
              <a:rPr lang="en-US" dirty="0">
                <a:solidFill>
                  <a:schemeClr val="bg1"/>
                </a:solidFill>
              </a:rPr>
              <a:t>is the amount of matter in an object</a:t>
            </a:r>
          </a:p>
          <a:p>
            <a:r>
              <a:rPr lang="en-US" dirty="0">
                <a:solidFill>
                  <a:schemeClr val="bg1"/>
                </a:solidFill>
              </a:rPr>
              <a:t>It is measured using a balance and commonly has units of milligrams, grams or kilograms.</a:t>
            </a:r>
          </a:p>
        </p:txBody>
      </p:sp>
    </p:spTree>
    <p:extLst>
      <p:ext uri="{BB962C8B-B14F-4D97-AF65-F5344CB8AC3E}">
        <p14:creationId xmlns:p14="http://schemas.microsoft.com/office/powerpoint/2010/main" val="38854592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0" y="86518"/>
            <a:ext cx="4267200" cy="5794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Measuring Mass</a:t>
            </a:r>
          </a:p>
        </p:txBody>
      </p:sp>
      <p:sp>
        <p:nvSpPr>
          <p:cNvPr id="5123" name="Text Box 3"/>
          <p:cNvSpPr txBox="1">
            <a:spLocks noChangeArrowheads="1"/>
          </p:cNvSpPr>
          <p:nvPr/>
        </p:nvSpPr>
        <p:spPr bwMode="auto">
          <a:xfrm>
            <a:off x="7221538" y="1994039"/>
            <a:ext cx="172411"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126"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8134"/>
            <a:ext cx="3810000" cy="160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9"/>
          <p:cNvSpPr txBox="1">
            <a:spLocks noChangeArrowheads="1"/>
          </p:cNvSpPr>
          <p:nvPr/>
        </p:nvSpPr>
        <p:spPr bwMode="auto">
          <a:xfrm>
            <a:off x="4404268" y="101600"/>
            <a:ext cx="6740809" cy="923330"/>
          </a:xfrm>
          <a:prstGeom prst="rect">
            <a:avLst/>
          </a:prstGeom>
          <a:solidFill>
            <a:srgbClr val="FFFFFF">
              <a:alpha val="89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Move the masses one </a:t>
            </a:r>
            <a:r>
              <a:rPr kumimoji="0" lang="en-US" alt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notch at </a:t>
            </a: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alt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time, starting </a:t>
            </a: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with the biggest one</a:t>
            </a:r>
            <a:r>
              <a:rPr kumimoji="0" lang="en-US" alt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the </a:t>
            </a:r>
            <a:r>
              <a:rPr kumimoji="0" lang="en-US" alt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arrow </a:t>
            </a: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goes </a:t>
            </a:r>
            <a:r>
              <a:rPr kumimoji="0" lang="en-US" alt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down, you </a:t>
            </a: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need to move the slider backward one notch </a:t>
            </a:r>
            <a:r>
              <a:rPr kumimoji="0" lang="en-US" alt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and </a:t>
            </a: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leave it there</a:t>
            </a:r>
            <a:r>
              <a:rPr kumimoji="0" lang="en-US" alt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5" name="Object 4"/>
          <p:cNvGraphicFramePr>
            <a:graphicFrameLocks noChangeAspect="1"/>
          </p:cNvGraphicFramePr>
          <p:nvPr>
            <p:extLst/>
          </p:nvPr>
        </p:nvGraphicFramePr>
        <p:xfrm>
          <a:off x="4134394" y="1559443"/>
          <a:ext cx="7779310" cy="869192"/>
        </p:xfrm>
        <a:graphic>
          <a:graphicData uri="http://schemas.openxmlformats.org/presentationml/2006/ole">
            <mc:AlternateContent xmlns:mc="http://schemas.openxmlformats.org/markup-compatibility/2006">
              <mc:Choice xmlns:v="urn:schemas-microsoft-com:vml" Requires="v">
                <p:oleObj spid="_x0000_s1182" name="CorelDRAW" r:id="rId4" imgW="13003987" imgH="1829410" progId="CorelDRAW.Graphic.11">
                  <p:embed/>
                </p:oleObj>
              </mc:Choice>
              <mc:Fallback>
                <p:oleObj name="CorelDRAW" r:id="rId4" imgW="13003987" imgH="1829410" progId="CorelDRAW.Graphic.11">
                  <p:embed/>
                  <p:pic>
                    <p:nvPicPr>
                      <p:cNvPr id="1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4394" y="1559443"/>
                        <a:ext cx="7779310" cy="869192"/>
                      </a:xfrm>
                      <a:prstGeom prst="rect">
                        <a:avLst/>
                      </a:prstGeom>
                      <a:noFill/>
                      <a:ln>
                        <a:noFill/>
                      </a:ln>
                      <a:effectLst/>
                    </p:spPr>
                  </p:pic>
                </p:oleObj>
              </mc:Fallback>
            </mc:AlternateContent>
          </a:graphicData>
        </a:graphic>
      </p:graphicFrame>
      <p:graphicFrame>
        <p:nvGraphicFramePr>
          <p:cNvPr id="16" name="Object 7"/>
          <p:cNvGraphicFramePr>
            <a:graphicFrameLocks noChangeAspect="1"/>
          </p:cNvGraphicFramePr>
          <p:nvPr>
            <p:extLst/>
          </p:nvPr>
        </p:nvGraphicFramePr>
        <p:xfrm>
          <a:off x="4134394" y="1139688"/>
          <a:ext cx="1498193" cy="539707"/>
        </p:xfrm>
        <a:graphic>
          <a:graphicData uri="http://schemas.openxmlformats.org/presentationml/2006/ole">
            <mc:AlternateContent xmlns:mc="http://schemas.openxmlformats.org/markup-compatibility/2006">
              <mc:Choice xmlns:v="urn:schemas-microsoft-com:vml" Requires="v">
                <p:oleObj spid="_x0000_s1183" name="CorelDRAW" r:id="rId6" imgW="2346960" imgH="1056132" progId="CorelDRAW.Graphic.11">
                  <p:embed/>
                </p:oleObj>
              </mc:Choice>
              <mc:Fallback>
                <p:oleObj name="CorelDRAW" r:id="rId6" imgW="2346960" imgH="1056132" progId="CorelDRAW.Graphic.11">
                  <p:embed/>
                  <p:pic>
                    <p:nvPicPr>
                      <p:cNvPr id="16"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4394" y="1139688"/>
                        <a:ext cx="1498193" cy="539707"/>
                      </a:xfrm>
                      <a:prstGeom prst="rect">
                        <a:avLst/>
                      </a:prstGeom>
                      <a:noFill/>
                      <a:ln>
                        <a:noFill/>
                      </a:ln>
                      <a:effectLst/>
                    </p:spPr>
                  </p:pic>
                </p:oleObj>
              </mc:Fallback>
            </mc:AlternateContent>
          </a:graphicData>
        </a:graphic>
      </p:graphicFrame>
      <p:graphicFrame>
        <p:nvGraphicFramePr>
          <p:cNvPr id="19" name="Object 2"/>
          <p:cNvGraphicFramePr>
            <a:graphicFrameLocks noChangeAspect="1"/>
          </p:cNvGraphicFramePr>
          <p:nvPr>
            <p:extLst/>
          </p:nvPr>
        </p:nvGraphicFramePr>
        <p:xfrm>
          <a:off x="4134394" y="2552502"/>
          <a:ext cx="7779310" cy="680095"/>
        </p:xfrm>
        <a:graphic>
          <a:graphicData uri="http://schemas.openxmlformats.org/presentationml/2006/ole">
            <mc:AlternateContent xmlns:mc="http://schemas.openxmlformats.org/markup-compatibility/2006">
              <mc:Choice xmlns:v="urn:schemas-microsoft-com:vml" Requires="v">
                <p:oleObj spid="_x0000_s1184" name="CorelDRAW" r:id="rId8" imgW="13001549" imgH="1826971" progId="CorelDRAW.Graphic.11">
                  <p:embed/>
                </p:oleObj>
              </mc:Choice>
              <mc:Fallback>
                <p:oleObj name="CorelDRAW" r:id="rId8" imgW="13001549" imgH="1826971" progId="CorelDRAW.Graphic.11">
                  <p:embed/>
                  <p:pic>
                    <p:nvPicPr>
                      <p:cNvPr id="19"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34394" y="2552502"/>
                        <a:ext cx="7779310" cy="680095"/>
                      </a:xfrm>
                      <a:prstGeom prst="rect">
                        <a:avLst/>
                      </a:prstGeom>
                      <a:noFill/>
                      <a:ln>
                        <a:noFill/>
                      </a:ln>
                      <a:effectLst/>
                    </p:spPr>
                  </p:pic>
                </p:oleObj>
              </mc:Fallback>
            </mc:AlternateContent>
          </a:graphicData>
        </a:graphic>
      </p:graphicFrame>
      <p:graphicFrame>
        <p:nvGraphicFramePr>
          <p:cNvPr id="20" name="Object 3"/>
          <p:cNvGraphicFramePr>
            <a:graphicFrameLocks noChangeAspect="1"/>
          </p:cNvGraphicFramePr>
          <p:nvPr>
            <p:extLst/>
          </p:nvPr>
        </p:nvGraphicFramePr>
        <p:xfrm>
          <a:off x="4286794" y="2476302"/>
          <a:ext cx="856438" cy="242099"/>
        </p:xfrm>
        <a:graphic>
          <a:graphicData uri="http://schemas.openxmlformats.org/presentationml/2006/ole">
            <mc:AlternateContent xmlns:mc="http://schemas.openxmlformats.org/markup-compatibility/2006">
              <mc:Choice xmlns:v="urn:schemas-microsoft-com:vml" Requires="v">
                <p:oleObj spid="_x0000_s1185" name="CorelDRAW" r:id="rId10" imgW="1437120" imgH="654840" progId="CorelDRAW.Graphic.11">
                  <p:embed/>
                </p:oleObj>
              </mc:Choice>
              <mc:Fallback>
                <p:oleObj name="CorelDRAW" r:id="rId10" imgW="1437120" imgH="654840" progId="CorelDRAW.Graphic.11">
                  <p:embed/>
                  <p:pic>
                    <p:nvPicPr>
                      <p:cNvPr id="20"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86794" y="2476302"/>
                        <a:ext cx="856438" cy="242099"/>
                      </a:xfrm>
                      <a:prstGeom prst="rect">
                        <a:avLst/>
                      </a:prstGeom>
                      <a:noFill/>
                      <a:ln>
                        <a:noFill/>
                      </a:ln>
                      <a:effectLst/>
                    </p:spPr>
                  </p:pic>
                </p:oleObj>
              </mc:Fallback>
            </mc:AlternateContent>
          </a:graphicData>
        </a:graphic>
      </p:graphicFrame>
      <p:sp>
        <p:nvSpPr>
          <p:cNvPr id="6" name="TextBox 5"/>
          <p:cNvSpPr txBox="1"/>
          <p:nvPr/>
        </p:nvSpPr>
        <p:spPr>
          <a:xfrm>
            <a:off x="175168" y="2511481"/>
            <a:ext cx="23643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Triple beam balance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2" name="Object 5"/>
          <p:cNvGraphicFramePr>
            <a:graphicFrameLocks noChangeAspect="1"/>
          </p:cNvGraphicFramePr>
          <p:nvPr>
            <p:extLst/>
          </p:nvPr>
        </p:nvGraphicFramePr>
        <p:xfrm>
          <a:off x="4134394" y="3540414"/>
          <a:ext cx="7779310" cy="1168400"/>
        </p:xfrm>
        <a:graphic>
          <a:graphicData uri="http://schemas.openxmlformats.org/presentationml/2006/ole">
            <mc:AlternateContent xmlns:mc="http://schemas.openxmlformats.org/markup-compatibility/2006">
              <mc:Choice xmlns:v="urn:schemas-microsoft-com:vml" Requires="v">
                <p:oleObj spid="_x0000_s1186" name="CorelDRAW" r:id="rId12" imgW="13003987" imgH="1829410" progId="CorelDRAW.Graphic.11">
                  <p:embed/>
                </p:oleObj>
              </mc:Choice>
              <mc:Fallback>
                <p:oleObj name="CorelDRAW" r:id="rId12" imgW="13003987" imgH="1829410" progId="CorelDRAW.Graphic.11">
                  <p:embed/>
                  <p:pic>
                    <p:nvPicPr>
                      <p:cNvPr id="22"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34394" y="3540414"/>
                        <a:ext cx="7779310" cy="1168400"/>
                      </a:xfrm>
                      <a:prstGeom prst="rect">
                        <a:avLst/>
                      </a:prstGeom>
                      <a:noFill/>
                      <a:ln>
                        <a:noFill/>
                      </a:ln>
                      <a:effectLst/>
                    </p:spPr>
                  </p:pic>
                </p:oleObj>
              </mc:Fallback>
            </mc:AlternateContent>
          </a:graphicData>
        </a:graphic>
      </p:graphicFrame>
      <p:graphicFrame>
        <p:nvGraphicFramePr>
          <p:cNvPr id="23" name="Object 7"/>
          <p:cNvGraphicFramePr>
            <a:graphicFrameLocks noChangeAspect="1"/>
          </p:cNvGraphicFramePr>
          <p:nvPr>
            <p:extLst/>
          </p:nvPr>
        </p:nvGraphicFramePr>
        <p:xfrm>
          <a:off x="4108268" y="3427890"/>
          <a:ext cx="838200" cy="431800"/>
        </p:xfrm>
        <a:graphic>
          <a:graphicData uri="http://schemas.openxmlformats.org/presentationml/2006/ole">
            <mc:AlternateContent xmlns:mc="http://schemas.openxmlformats.org/markup-compatibility/2006">
              <mc:Choice xmlns:v="urn:schemas-microsoft-com:vml" Requires="v">
                <p:oleObj spid="_x0000_s1187" name="CorelDRAW" r:id="rId14" imgW="1220114" imgH="629412" progId="CorelDRAW.Graphic.11">
                  <p:embed/>
                </p:oleObj>
              </mc:Choice>
              <mc:Fallback>
                <p:oleObj name="CorelDRAW" r:id="rId14" imgW="1220114" imgH="629412" progId="CorelDRAW.Graphic.11">
                  <p:embed/>
                  <p:pic>
                    <p:nvPicPr>
                      <p:cNvPr id="23" name="Object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08268" y="3427890"/>
                        <a:ext cx="8382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6"/>
          <p:cNvSpPr/>
          <p:nvPr/>
        </p:nvSpPr>
        <p:spPr>
          <a:xfrm>
            <a:off x="4079066" y="4708814"/>
            <a:ext cx="748156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Finally, slide the little mass on the front rail until the two white lines match up.</a:t>
            </a:r>
          </a:p>
        </p:txBody>
      </p:sp>
      <p:pic>
        <p:nvPicPr>
          <p:cNvPr id="8" name="Picture 7" descr="Screen Clippi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23867" y="2900736"/>
            <a:ext cx="1362265" cy="1486107"/>
          </a:xfrm>
          <a:prstGeom prst="rect">
            <a:avLst/>
          </a:prstGeom>
        </p:spPr>
      </p:pic>
      <p:sp>
        <p:nvSpPr>
          <p:cNvPr id="9" name="Left Arrow 8"/>
          <p:cNvSpPr/>
          <p:nvPr/>
        </p:nvSpPr>
        <p:spPr>
          <a:xfrm rot="18371648">
            <a:off x="2170397" y="2292360"/>
            <a:ext cx="1623571" cy="2059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4083690" y="5016631"/>
            <a:ext cx="773819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Usually, the little pointer on the small slider won’t point exactly to a line.  For instance, the slider here is about halfway between </a:t>
            </a:r>
            <a:r>
              <a:rPr kumimoji="0" lang="en-US" alt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6.4 </a:t>
            </a: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US" alt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6.5.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In </a:t>
            </a: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such a case, you are allowed to estimate a hundredths digit.  Since it’s </a:t>
            </a:r>
            <a:r>
              <a:rPr kumimoji="0" lang="en-US" alt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 little over </a:t>
            </a: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half-way this time, you could call this one . . . </a:t>
            </a:r>
            <a:r>
              <a:rPr kumimoji="0" lang="en-US" alt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6.47.</a:t>
            </a:r>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82743" y="5342709"/>
            <a:ext cx="1162594" cy="27432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ectangle 29"/>
          <p:cNvSpPr/>
          <p:nvPr/>
        </p:nvSpPr>
        <p:spPr>
          <a:xfrm>
            <a:off x="8834845" y="5880973"/>
            <a:ext cx="1258389" cy="35280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402770" y="4970464"/>
            <a:ext cx="33232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300 + 60 + 6.47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	= 366.47 g</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302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51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nodeType="clickEffect">
                                  <p:stCondLst>
                                    <p:cond delay="0"/>
                                  </p:stCondLst>
                                  <p:childTnLst>
                                    <p:animMotion origin="layout" path="M -1.04167E-6 7.40741E-7 L 0.10117 0.00115 " pathEditMode="relative" rAng="0" ptsTypes="AA">
                                      <p:cBhvr>
                                        <p:cTn id="26" dur="2000" fill="hold"/>
                                        <p:tgtEl>
                                          <p:spTgt spid="16"/>
                                        </p:tgtEl>
                                        <p:attrNameLst>
                                          <p:attrName>ppt_x</p:attrName>
                                          <p:attrName>ppt_y</p:attrName>
                                        </p:attrNameLst>
                                      </p:cBhvr>
                                      <p:rCtr x="5052" y="-139"/>
                                    </p:animMotion>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nodeType="clickEffect">
                                  <p:stCondLst>
                                    <p:cond delay="0"/>
                                  </p:stCondLst>
                                  <p:childTnLst>
                                    <p:animMotion origin="layout" path="M 0.09727 0.00509 L 0.19622 0.00509 " pathEditMode="relative" rAng="0" ptsTypes="AA">
                                      <p:cBhvr>
                                        <p:cTn id="30" dur="2000" fill="hold"/>
                                        <p:tgtEl>
                                          <p:spTgt spid="16"/>
                                        </p:tgtEl>
                                        <p:attrNameLst>
                                          <p:attrName>ppt_x</p:attrName>
                                          <p:attrName>ppt_y</p:attrName>
                                        </p:attrNameLst>
                                      </p:cBhvr>
                                      <p:rCtr x="4948" y="0"/>
                                    </p:animMotion>
                                  </p:childTnLst>
                                </p:cTn>
                              </p:par>
                            </p:childTnLst>
                          </p:cTn>
                        </p:par>
                      </p:childTnLst>
                    </p:cTn>
                  </p:par>
                  <p:par>
                    <p:cTn id="31" fill="hold">
                      <p:stCondLst>
                        <p:cond delay="indefinite"/>
                      </p:stCondLst>
                      <p:childTnLst>
                        <p:par>
                          <p:cTn id="32" fill="hold">
                            <p:stCondLst>
                              <p:cond delay="0"/>
                            </p:stCondLst>
                            <p:childTnLst>
                              <p:par>
                                <p:cTn id="33" presetID="63" presetClass="path" presetSubtype="0" accel="50000" decel="50000" fill="hold" nodeType="clickEffect">
                                  <p:stCondLst>
                                    <p:cond delay="0"/>
                                  </p:stCondLst>
                                  <p:childTnLst>
                                    <p:animMotion origin="layout" path="M 0.19466 0.00509 L 0.29024 0.00509 " pathEditMode="relative" rAng="0" ptsTypes="AA">
                                      <p:cBhvr>
                                        <p:cTn id="34" dur="2000" fill="hold"/>
                                        <p:tgtEl>
                                          <p:spTgt spid="16"/>
                                        </p:tgtEl>
                                        <p:attrNameLst>
                                          <p:attrName>ppt_x</p:attrName>
                                          <p:attrName>ppt_y</p:attrName>
                                        </p:attrNameLst>
                                      </p:cBhvr>
                                      <p:rCtr x="4779" y="0"/>
                                    </p:animMotion>
                                  </p:childTnLst>
                                </p:cTn>
                              </p:par>
                            </p:childTnLst>
                          </p:cTn>
                        </p:par>
                      </p:childTnLst>
                    </p:cTn>
                  </p:par>
                  <p:par>
                    <p:cTn id="35" fill="hold">
                      <p:stCondLst>
                        <p:cond delay="indefinite"/>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0.29024 0.00509 L 0.39193 0.00509 " pathEditMode="relative" rAng="0" ptsTypes="AA">
                                      <p:cBhvr>
                                        <p:cTn id="38" dur="2000" fill="hold"/>
                                        <p:tgtEl>
                                          <p:spTgt spid="16"/>
                                        </p:tgtEl>
                                        <p:attrNameLst>
                                          <p:attrName>ppt_x</p:attrName>
                                          <p:attrName>ppt_y</p:attrName>
                                        </p:attrNameLst>
                                      </p:cBhvr>
                                      <p:rCtr x="5078" y="0"/>
                                    </p:animMotion>
                                  </p:childTnLst>
                                </p:cTn>
                              </p:par>
                            </p:childTnLst>
                          </p:cTn>
                        </p:par>
                      </p:childTnLst>
                    </p:cTn>
                  </p:par>
                  <p:par>
                    <p:cTn id="39" fill="hold">
                      <p:stCondLst>
                        <p:cond delay="indefinite"/>
                      </p:stCondLst>
                      <p:childTnLst>
                        <p:par>
                          <p:cTn id="40" fill="hold">
                            <p:stCondLst>
                              <p:cond delay="0"/>
                            </p:stCondLst>
                            <p:childTnLst>
                              <p:par>
                                <p:cTn id="41" presetID="35" presetClass="path" presetSubtype="0" accel="50000" decel="50000" fill="hold" nodeType="clickEffect">
                                  <p:stCondLst>
                                    <p:cond delay="0"/>
                                  </p:stCondLst>
                                  <p:childTnLst>
                                    <p:animMotion origin="layout" path="M 0.39193 0.00509 L 0.29023 0.00509 " pathEditMode="relative" rAng="0" ptsTypes="AA">
                                      <p:cBhvr>
                                        <p:cTn id="42" dur="2000" fill="hold"/>
                                        <p:tgtEl>
                                          <p:spTgt spid="16"/>
                                        </p:tgtEl>
                                        <p:attrNameLst>
                                          <p:attrName>ppt_x</p:attrName>
                                          <p:attrName>ppt_y</p:attrName>
                                        </p:attrNameLst>
                                      </p:cBhvr>
                                      <p:rCtr x="-4896" y="0"/>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1.25E-6 -3.7037E-6 L 0.07643 -0.00093 " pathEditMode="relative" rAng="0" ptsTypes="AA">
                                      <p:cBhvr>
                                        <p:cTn id="52" dur="1000" fill="hold"/>
                                        <p:tgtEl>
                                          <p:spTgt spid="20"/>
                                        </p:tgtEl>
                                        <p:attrNameLst>
                                          <p:attrName>ppt_x</p:attrName>
                                          <p:attrName>ppt_y</p:attrName>
                                        </p:attrNameLst>
                                      </p:cBhvr>
                                      <p:rCtr x="2370" y="-324"/>
                                    </p:animMotion>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0.07643 -0.00093 L 0.10937 -0.00648 " pathEditMode="relative" rAng="0" ptsTypes="AA">
                                      <p:cBhvr>
                                        <p:cTn id="56" dur="1000" fill="hold"/>
                                        <p:tgtEl>
                                          <p:spTgt spid="20"/>
                                        </p:tgtEl>
                                        <p:attrNameLst>
                                          <p:attrName>ppt_x</p:attrName>
                                          <p:attrName>ppt_y</p:attrName>
                                        </p:attrNameLst>
                                      </p:cBhvr>
                                      <p:rCtr x="2891" y="-255"/>
                                    </p:animMotion>
                                  </p:childTnLst>
                                </p:cTn>
                              </p:par>
                            </p:childTnLst>
                          </p:cTn>
                        </p:par>
                      </p:childTnLst>
                    </p:cTn>
                  </p:par>
                  <p:par>
                    <p:cTn id="57" fill="hold">
                      <p:stCondLst>
                        <p:cond delay="indefinite"/>
                      </p:stCondLst>
                      <p:childTnLst>
                        <p:par>
                          <p:cTn id="58" fill="hold">
                            <p:stCondLst>
                              <p:cond delay="0"/>
                            </p:stCondLst>
                            <p:childTnLst>
                              <p:par>
                                <p:cTn id="59" presetID="63" presetClass="path" presetSubtype="0" accel="50000" decel="50000" fill="hold" nodeType="clickEffect">
                                  <p:stCondLst>
                                    <p:cond delay="0"/>
                                  </p:stCondLst>
                                  <p:childTnLst>
                                    <p:animMotion origin="layout" path="M 0.10937 -0.00648 L 0.1543 -0.00648 " pathEditMode="relative" rAng="0" ptsTypes="AA">
                                      <p:cBhvr>
                                        <p:cTn id="60" dur="1000" fill="hold"/>
                                        <p:tgtEl>
                                          <p:spTgt spid="20"/>
                                        </p:tgtEl>
                                        <p:attrNameLst>
                                          <p:attrName>ppt_x</p:attrName>
                                          <p:attrName>ppt_y</p:attrName>
                                        </p:attrNameLst>
                                      </p:cBhvr>
                                      <p:rCtr x="2409" y="0"/>
                                    </p:animMotion>
                                  </p:childTnLst>
                                </p:cTn>
                              </p:par>
                            </p:childTnLst>
                          </p:cTn>
                        </p:par>
                      </p:childTnLst>
                    </p:cTn>
                  </p:par>
                  <p:par>
                    <p:cTn id="61" fill="hold">
                      <p:stCondLst>
                        <p:cond delay="indefinite"/>
                      </p:stCondLst>
                      <p:childTnLst>
                        <p:par>
                          <p:cTn id="62" fill="hold">
                            <p:stCondLst>
                              <p:cond delay="0"/>
                            </p:stCondLst>
                            <p:childTnLst>
                              <p:par>
                                <p:cTn id="63" presetID="63" presetClass="path" presetSubtype="0" accel="50000" decel="50000" fill="hold" nodeType="clickEffect">
                                  <p:stCondLst>
                                    <p:cond delay="0"/>
                                  </p:stCondLst>
                                  <p:childTnLst>
                                    <p:animMotion origin="layout" path="M 0.1543 -0.00648 L 0.2056 -0.00648 " pathEditMode="relative" rAng="0" ptsTypes="AA">
                                      <p:cBhvr>
                                        <p:cTn id="64" dur="1000" fill="hold"/>
                                        <p:tgtEl>
                                          <p:spTgt spid="20"/>
                                        </p:tgtEl>
                                        <p:attrNameLst>
                                          <p:attrName>ppt_x</p:attrName>
                                          <p:attrName>ppt_y</p:attrName>
                                        </p:attrNameLst>
                                      </p:cBhvr>
                                      <p:rCtr x="2630" y="-46"/>
                                    </p:animMotion>
                                  </p:childTnLst>
                                </p:cTn>
                              </p:par>
                            </p:childTnLst>
                          </p:cTn>
                        </p:par>
                      </p:childTnLst>
                    </p:cTn>
                  </p:par>
                  <p:par>
                    <p:cTn id="65" fill="hold">
                      <p:stCondLst>
                        <p:cond delay="indefinite"/>
                      </p:stCondLst>
                      <p:childTnLst>
                        <p:par>
                          <p:cTn id="66" fill="hold">
                            <p:stCondLst>
                              <p:cond delay="0"/>
                            </p:stCondLst>
                            <p:childTnLst>
                              <p:par>
                                <p:cTn id="67" presetID="0" presetClass="path" presetSubtype="0" accel="50000" decel="50000" fill="hold" nodeType="clickEffect">
                                  <p:stCondLst>
                                    <p:cond delay="0"/>
                                  </p:stCondLst>
                                  <p:childTnLst>
                                    <p:animMotion origin="layout" path="M 0.2056 -0.00648 L 0.25833 -0.00648 " pathEditMode="relative" rAng="0" ptsTypes="AA">
                                      <p:cBhvr>
                                        <p:cTn id="68" dur="1000" fill="hold"/>
                                        <p:tgtEl>
                                          <p:spTgt spid="20"/>
                                        </p:tgtEl>
                                        <p:attrNameLst>
                                          <p:attrName>ppt_x</p:attrName>
                                          <p:attrName>ppt_y</p:attrName>
                                        </p:attrNameLst>
                                      </p:cBhvr>
                                      <p:rCtr x="2630" y="0"/>
                                    </p:animMotion>
                                  </p:childTnLst>
                                </p:cTn>
                              </p:par>
                            </p:childTnLst>
                          </p:cTn>
                        </p:par>
                      </p:childTnLst>
                    </p:cTn>
                  </p:par>
                  <p:par>
                    <p:cTn id="69" fill="hold">
                      <p:stCondLst>
                        <p:cond delay="indefinite"/>
                      </p:stCondLst>
                      <p:childTnLst>
                        <p:par>
                          <p:cTn id="70" fill="hold">
                            <p:stCondLst>
                              <p:cond delay="0"/>
                            </p:stCondLst>
                            <p:childTnLst>
                              <p:par>
                                <p:cTn id="71" presetID="0" presetClass="path" presetSubtype="0" accel="50000" decel="50000" fill="hold" nodeType="clickEffect">
                                  <p:stCondLst>
                                    <p:cond delay="0"/>
                                  </p:stCondLst>
                                  <p:childTnLst>
                                    <p:animMotion origin="layout" path="M 0.25833 -0.00648 L 0.30651 -0.00648 " pathEditMode="relative" rAng="0" ptsTypes="AA">
                                      <p:cBhvr>
                                        <p:cTn id="72" dur="1000" fill="hold"/>
                                        <p:tgtEl>
                                          <p:spTgt spid="20"/>
                                        </p:tgtEl>
                                        <p:attrNameLst>
                                          <p:attrName>ppt_x</p:attrName>
                                          <p:attrName>ppt_y</p:attrName>
                                        </p:attrNameLst>
                                      </p:cBhvr>
                                      <p:rCtr x="2409" y="0"/>
                                    </p:animMotion>
                                  </p:childTnLst>
                                </p:cTn>
                              </p:par>
                            </p:childTnLst>
                          </p:cTn>
                        </p:par>
                      </p:childTnLst>
                    </p:cTn>
                  </p:par>
                  <p:par>
                    <p:cTn id="73" fill="hold">
                      <p:stCondLst>
                        <p:cond delay="indefinite"/>
                      </p:stCondLst>
                      <p:childTnLst>
                        <p:par>
                          <p:cTn id="74" fill="hold">
                            <p:stCondLst>
                              <p:cond delay="0"/>
                            </p:stCondLst>
                            <p:childTnLst>
                              <p:par>
                                <p:cTn id="75" presetID="0" presetClass="path" presetSubtype="0" accel="50000" decel="50000" fill="hold" nodeType="clickEffect">
                                  <p:stCondLst>
                                    <p:cond delay="0"/>
                                  </p:stCondLst>
                                  <p:childTnLst>
                                    <p:animMotion origin="layout" path="M 0.30651 -0.00648 L 0.36328 -0.00347 " pathEditMode="relative" rAng="0" ptsTypes="AA">
                                      <p:cBhvr>
                                        <p:cTn id="76" dur="1000" fill="hold"/>
                                        <p:tgtEl>
                                          <p:spTgt spid="20"/>
                                        </p:tgtEl>
                                        <p:attrNameLst>
                                          <p:attrName>ppt_x</p:attrName>
                                          <p:attrName>ppt_y</p:attrName>
                                        </p:attrNameLst>
                                      </p:cBhvr>
                                      <p:rCtr x="2943" y="139"/>
                                    </p:animMotion>
                                  </p:childTnLst>
                                </p:cTn>
                              </p:par>
                            </p:childTnLst>
                          </p:cTn>
                        </p:par>
                      </p:childTnLst>
                    </p:cTn>
                  </p:par>
                  <p:par>
                    <p:cTn id="77" fill="hold">
                      <p:stCondLst>
                        <p:cond delay="indefinite"/>
                      </p:stCondLst>
                      <p:childTnLst>
                        <p:par>
                          <p:cTn id="78" fill="hold">
                            <p:stCondLst>
                              <p:cond delay="0"/>
                            </p:stCondLst>
                            <p:childTnLst>
                              <p:par>
                                <p:cTn id="79" presetID="0" presetClass="path" presetSubtype="0" accel="50000" decel="50000" fill="hold" nodeType="clickEffect">
                                  <p:stCondLst>
                                    <p:cond delay="0"/>
                                  </p:stCondLst>
                                  <p:childTnLst>
                                    <p:animMotion origin="layout" path="M 0.36328 -0.00347 L 0.31511 -0.00347 " pathEditMode="relative" rAng="0" ptsTypes="AA">
                                      <p:cBhvr>
                                        <p:cTn id="80" dur="2000" fill="hold"/>
                                        <p:tgtEl>
                                          <p:spTgt spid="20"/>
                                        </p:tgtEl>
                                        <p:attrNameLst>
                                          <p:attrName>ppt_x</p:attrName>
                                          <p:attrName>ppt_y</p:attrName>
                                        </p:attrNameLst>
                                      </p:cBhvr>
                                      <p:rCtr x="-2409" y="0"/>
                                    </p:animMotion>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63" presetClass="path" presetSubtype="0" accel="50000" decel="50000" fill="hold" nodeType="clickEffect">
                                  <p:stCondLst>
                                    <p:cond delay="0"/>
                                  </p:stCondLst>
                                  <p:childTnLst>
                                    <p:animMotion origin="layout" path="M -4.16667E-6 0 L 0.36732 0.00208 " pathEditMode="relative" rAng="0" ptsTypes="AA">
                                      <p:cBhvr>
                                        <p:cTn id="94" dur="2000" fill="hold"/>
                                        <p:tgtEl>
                                          <p:spTgt spid="23"/>
                                        </p:tgtEl>
                                        <p:attrNameLst>
                                          <p:attrName>ppt_x</p:attrName>
                                          <p:attrName>ppt_y</p:attrName>
                                        </p:attrNameLst>
                                      </p:cBhvr>
                                      <p:rCtr x="18359" y="93"/>
                                    </p:animMotion>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1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0"/>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13" grpId="0" animBg="1"/>
      <p:bldP spid="7" grpId="0"/>
      <p:bldP spid="9" grpId="0" animBg="1"/>
      <p:bldP spid="11"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38" name="Object 2"/>
          <p:cNvGraphicFramePr>
            <a:graphicFrameLocks noChangeAspect="1"/>
          </p:cNvGraphicFramePr>
          <p:nvPr/>
        </p:nvGraphicFramePr>
        <p:xfrm>
          <a:off x="1905000" y="838200"/>
          <a:ext cx="8305800" cy="1168400"/>
        </p:xfrm>
        <a:graphic>
          <a:graphicData uri="http://schemas.openxmlformats.org/presentationml/2006/ole">
            <mc:AlternateContent xmlns:mc="http://schemas.openxmlformats.org/markup-compatibility/2006">
              <mc:Choice xmlns:v="urn:schemas-microsoft-com:vml" Requires="v">
                <p:oleObj spid="_x0000_s2206" name="CorelDRAW" r:id="rId4" imgW="13001549" imgH="1826971" progId="CorelDRAW.Graphic.11">
                  <p:embed/>
                </p:oleObj>
              </mc:Choice>
              <mc:Fallback>
                <p:oleObj name="CorelDRAW" r:id="rId4" imgW="13001549" imgH="1826971" progId="CorelDRAW.Graphic.11">
                  <p:embed/>
                  <p:pic>
                    <p:nvPicPr>
                      <p:cNvPr id="9113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838200"/>
                        <a:ext cx="8305800"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1139" name="Object 3"/>
          <p:cNvGraphicFramePr>
            <a:graphicFrameLocks noChangeAspect="1"/>
          </p:cNvGraphicFramePr>
          <p:nvPr/>
        </p:nvGraphicFramePr>
        <p:xfrm>
          <a:off x="3403600" y="706439"/>
          <a:ext cx="914400" cy="415925"/>
        </p:xfrm>
        <a:graphic>
          <a:graphicData uri="http://schemas.openxmlformats.org/presentationml/2006/ole">
            <mc:AlternateContent xmlns:mc="http://schemas.openxmlformats.org/markup-compatibility/2006">
              <mc:Choice xmlns:v="urn:schemas-microsoft-com:vml" Requires="v">
                <p:oleObj spid="_x0000_s2207" name="CorelDRAW" r:id="rId6" imgW="1437120" imgH="654840" progId="CorelDRAW.Graphic.11">
                  <p:embed/>
                </p:oleObj>
              </mc:Choice>
              <mc:Fallback>
                <p:oleObj name="CorelDRAW" r:id="rId6" imgW="1437120" imgH="654840" progId="CorelDRAW.Graphic.11">
                  <p:embed/>
                  <p:pic>
                    <p:nvPicPr>
                      <p:cNvPr id="9113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3600" y="706439"/>
                        <a:ext cx="914400"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1140" name="Object 4"/>
          <p:cNvGraphicFramePr>
            <a:graphicFrameLocks noChangeAspect="1"/>
          </p:cNvGraphicFramePr>
          <p:nvPr/>
        </p:nvGraphicFramePr>
        <p:xfrm>
          <a:off x="1905001" y="2743200"/>
          <a:ext cx="8308975" cy="1168400"/>
        </p:xfrm>
        <a:graphic>
          <a:graphicData uri="http://schemas.openxmlformats.org/presentationml/2006/ole">
            <mc:AlternateContent xmlns:mc="http://schemas.openxmlformats.org/markup-compatibility/2006">
              <mc:Choice xmlns:v="urn:schemas-microsoft-com:vml" Requires="v">
                <p:oleObj spid="_x0000_s2208" name="CorelDRAW" r:id="rId8" imgW="13003987" imgH="1829410" progId="CorelDRAW.Graphic.11">
                  <p:embed/>
                </p:oleObj>
              </mc:Choice>
              <mc:Fallback>
                <p:oleObj name="CorelDRAW" r:id="rId8" imgW="13003987" imgH="1829410" progId="CorelDRAW.Graphic.11">
                  <p:embed/>
                  <p:pic>
                    <p:nvPicPr>
                      <p:cNvPr id="9114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5001" y="2743200"/>
                        <a:ext cx="8308975"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1141" name="Object 5"/>
          <p:cNvGraphicFramePr>
            <a:graphicFrameLocks noChangeAspect="1"/>
          </p:cNvGraphicFramePr>
          <p:nvPr/>
        </p:nvGraphicFramePr>
        <p:xfrm>
          <a:off x="1905001" y="4724400"/>
          <a:ext cx="8308975" cy="1168400"/>
        </p:xfrm>
        <a:graphic>
          <a:graphicData uri="http://schemas.openxmlformats.org/presentationml/2006/ole">
            <mc:AlternateContent xmlns:mc="http://schemas.openxmlformats.org/markup-compatibility/2006">
              <mc:Choice xmlns:v="urn:schemas-microsoft-com:vml" Requires="v">
                <p:oleObj spid="_x0000_s2209" name="CorelDRAW" r:id="rId10" imgW="13003987" imgH="1829410" progId="CorelDRAW.Graphic.11">
                  <p:embed/>
                </p:oleObj>
              </mc:Choice>
              <mc:Fallback>
                <p:oleObj name="CorelDRAW" r:id="rId10" imgW="13003987" imgH="1829410" progId="CorelDRAW.Graphic.11">
                  <p:embed/>
                  <p:pic>
                    <p:nvPicPr>
                      <p:cNvPr id="91141"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5001" y="4724400"/>
                        <a:ext cx="8308975"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1142" name="Object 6"/>
          <p:cNvGraphicFramePr>
            <a:graphicFrameLocks noChangeAspect="1"/>
          </p:cNvGraphicFramePr>
          <p:nvPr/>
        </p:nvGraphicFramePr>
        <p:xfrm>
          <a:off x="2786063" y="4586288"/>
          <a:ext cx="838200" cy="431800"/>
        </p:xfrm>
        <a:graphic>
          <a:graphicData uri="http://schemas.openxmlformats.org/presentationml/2006/ole">
            <mc:AlternateContent xmlns:mc="http://schemas.openxmlformats.org/markup-compatibility/2006">
              <mc:Choice xmlns:v="urn:schemas-microsoft-com:vml" Requires="v">
                <p:oleObj spid="_x0000_s2210" name="CorelDRAW" r:id="rId12" imgW="1220114" imgH="629412" progId="CorelDRAW.Graphic.11">
                  <p:embed/>
                </p:oleObj>
              </mc:Choice>
              <mc:Fallback>
                <p:oleObj name="CorelDRAW" r:id="rId12" imgW="1220114" imgH="629412" progId="CorelDRAW.Graphic.11">
                  <p:embed/>
                  <p:pic>
                    <p:nvPicPr>
                      <p:cNvPr id="91142"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86063" y="4586288"/>
                        <a:ext cx="8382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1143" name="Object 7"/>
          <p:cNvGraphicFramePr>
            <a:graphicFrameLocks noChangeAspect="1"/>
          </p:cNvGraphicFramePr>
          <p:nvPr/>
        </p:nvGraphicFramePr>
        <p:xfrm>
          <a:off x="8258175" y="2444751"/>
          <a:ext cx="1600200" cy="720725"/>
        </p:xfrm>
        <a:graphic>
          <a:graphicData uri="http://schemas.openxmlformats.org/presentationml/2006/ole">
            <mc:AlternateContent xmlns:mc="http://schemas.openxmlformats.org/markup-compatibility/2006">
              <mc:Choice xmlns:v="urn:schemas-microsoft-com:vml" Requires="v">
                <p:oleObj spid="_x0000_s2211" name="CorelDRAW" r:id="rId14" imgW="2346960" imgH="1056132" progId="CorelDRAW.Graphic.11">
                  <p:embed/>
                </p:oleObj>
              </mc:Choice>
              <mc:Fallback>
                <p:oleObj name="CorelDRAW" r:id="rId14" imgW="2346960" imgH="1056132" progId="CorelDRAW.Graphic.11">
                  <p:embed/>
                  <p:pic>
                    <p:nvPicPr>
                      <p:cNvPr id="91143" name="Object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58175" y="2444751"/>
                        <a:ext cx="1600200"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1146" name="Text Box 10"/>
          <p:cNvSpPr txBox="1">
            <a:spLocks noChangeArrowheads="1"/>
          </p:cNvSpPr>
          <p:nvPr/>
        </p:nvSpPr>
        <p:spPr bwMode="auto">
          <a:xfrm>
            <a:off x="3860800" y="3900487"/>
            <a:ext cx="4700104" cy="830997"/>
          </a:xfrm>
          <a:prstGeom prst="rect">
            <a:avLst/>
          </a:prstGeom>
          <a:solidFill>
            <a:schemeClr val="bg1"/>
          </a:solidFill>
          <a:ln>
            <a:noFill/>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800" b="0" i="0" u="none" strike="noStrike" kern="1200" cap="none" spc="0" normalizeH="0" baseline="0" noProof="0" dirty="0" smtClean="0">
                <a:ln>
                  <a:noFill/>
                </a:ln>
                <a:solidFill>
                  <a:prstClr val="black"/>
                </a:solidFill>
                <a:effectLst/>
                <a:uLnTx/>
                <a:uFillTx/>
                <a:latin typeface="Calibri" panose="020F0502020204030204"/>
                <a:ea typeface="+mn-ea"/>
                <a:cs typeface="+mn-cs"/>
              </a:rPr>
              <a:t>521.18 </a:t>
            </a:r>
            <a:r>
              <a:rPr kumimoji="0" lang="en-US" altLang="en-US" sz="4800" b="0" i="0" u="none" strike="noStrike" kern="1200" cap="none" spc="0" normalizeH="0" baseline="0" noProof="0" dirty="0">
                <a:ln>
                  <a:noFill/>
                </a:ln>
                <a:solidFill>
                  <a:prstClr val="black"/>
                </a:solidFill>
                <a:effectLst/>
                <a:uLnTx/>
                <a:uFillTx/>
                <a:latin typeface="Calibri" panose="020F0502020204030204"/>
                <a:ea typeface="+mn-ea"/>
                <a:cs typeface="+mn-cs"/>
              </a:rPr>
              <a:t>grams</a:t>
            </a:r>
          </a:p>
        </p:txBody>
      </p:sp>
    </p:spTree>
    <p:extLst>
      <p:ext uri="{BB962C8B-B14F-4D97-AF65-F5344CB8AC3E}">
        <p14:creationId xmlns:p14="http://schemas.microsoft.com/office/powerpoint/2010/main" val="1402340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flipH="1">
            <a:off x="134217" y="394658"/>
            <a:ext cx="875876" cy="1515265"/>
          </a:xfrm>
          <a:prstGeom prst="rect">
            <a:avLst/>
          </a:prstGeom>
        </p:spPr>
      </p:pic>
      <p:pic>
        <p:nvPicPr>
          <p:cNvPr id="6" name="Picture 5"/>
          <p:cNvPicPr>
            <a:picLocks noChangeAspect="1"/>
          </p:cNvPicPr>
          <p:nvPr/>
        </p:nvPicPr>
        <p:blipFill>
          <a:blip r:embed="rId3"/>
          <a:stretch>
            <a:fillRect/>
          </a:stretch>
        </p:blipFill>
        <p:spPr>
          <a:xfrm>
            <a:off x="11132993" y="0"/>
            <a:ext cx="974098" cy="1515265"/>
          </a:xfrm>
          <a:prstGeom prst="rect">
            <a:avLst/>
          </a:prstGeom>
        </p:spPr>
      </p:pic>
      <p:sp>
        <p:nvSpPr>
          <p:cNvPr id="7" name="Rectangle 6"/>
          <p:cNvSpPr/>
          <p:nvPr/>
        </p:nvSpPr>
        <p:spPr>
          <a:xfrm>
            <a:off x="1457472" y="1982888"/>
            <a:ext cx="9313310" cy="840523"/>
          </a:xfrm>
          <a:prstGeom prst="rect">
            <a:avLst/>
          </a:prstGeom>
        </p:spPr>
        <p:txBody>
          <a:bodyPr wrap="square">
            <a:spAutoFit/>
          </a:bodyPr>
          <a:lstStyle/>
          <a:p>
            <a:r>
              <a:rPr lang="en-US" sz="2400" dirty="0">
                <a:solidFill>
                  <a:schemeClr val="bg1"/>
                </a:solidFill>
              </a:rPr>
              <a:t>Powdered solids and liquids must be measured </a:t>
            </a:r>
            <a:r>
              <a:rPr lang="en-US" sz="2400" b="1" dirty="0">
                <a:solidFill>
                  <a:schemeClr val="bg1"/>
                </a:solidFill>
              </a:rPr>
              <a:t>indirectly</a:t>
            </a:r>
            <a:r>
              <a:rPr lang="en-US" sz="2400" dirty="0">
                <a:solidFill>
                  <a:schemeClr val="bg1"/>
                </a:solidFill>
              </a:rPr>
              <a:t> in a container, then subtracting the weight of the container.</a:t>
            </a:r>
          </a:p>
        </p:txBody>
      </p:sp>
      <p:pic>
        <p:nvPicPr>
          <p:cNvPr id="8" name="Picture 7"/>
          <p:cNvPicPr>
            <a:picLocks noChangeAspect="1"/>
          </p:cNvPicPr>
          <p:nvPr/>
        </p:nvPicPr>
        <p:blipFill>
          <a:blip r:embed="rId4"/>
          <a:stretch>
            <a:fillRect/>
          </a:stretch>
        </p:blipFill>
        <p:spPr>
          <a:xfrm>
            <a:off x="850134" y="1152290"/>
            <a:ext cx="9920648" cy="5011253"/>
          </a:xfrm>
          <a:prstGeom prst="rect">
            <a:avLst/>
          </a:prstGeom>
        </p:spPr>
      </p:pic>
      <p:sp>
        <p:nvSpPr>
          <p:cNvPr id="9" name="Rectangle 8">
            <a:extLst>
              <a:ext uri="{FF2B5EF4-FFF2-40B4-BE49-F238E27FC236}">
                <a16:creationId xmlns:a16="http://schemas.microsoft.com/office/drawing/2014/main" id="{7EA5E1AB-72C0-41E4-A1E0-701FEA6FBE37}"/>
              </a:ext>
            </a:extLst>
          </p:cNvPr>
          <p:cNvSpPr/>
          <p:nvPr/>
        </p:nvSpPr>
        <p:spPr>
          <a:xfrm>
            <a:off x="1010093" y="-29738"/>
            <a:ext cx="2887330" cy="523220"/>
          </a:xfrm>
          <a:prstGeom prst="rect">
            <a:avLst/>
          </a:prstGeom>
        </p:spPr>
        <p:txBody>
          <a:bodyPr wrap="none">
            <a:spAutoFit/>
          </a:bodyPr>
          <a:lstStyle/>
          <a:p>
            <a:pPr algn="ctr"/>
            <a:r>
              <a:rPr 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Laboratory Skills</a:t>
            </a:r>
          </a:p>
        </p:txBody>
      </p:sp>
      <p:sp>
        <p:nvSpPr>
          <p:cNvPr id="2" name="Rectangle 1"/>
          <p:cNvSpPr/>
          <p:nvPr/>
        </p:nvSpPr>
        <p:spPr>
          <a:xfrm>
            <a:off x="2351314" y="572966"/>
            <a:ext cx="5163894" cy="369332"/>
          </a:xfrm>
          <a:prstGeom prst="rect">
            <a:avLst/>
          </a:prstGeom>
        </p:spPr>
        <p:txBody>
          <a:bodyPr wrap="square">
            <a:spAutoFit/>
          </a:bodyPr>
          <a:lstStyle/>
          <a:p>
            <a:r>
              <a:rPr lang="en-US" dirty="0" smtClean="0"/>
              <a:t>Liquids </a:t>
            </a:r>
            <a:r>
              <a:rPr lang="en-US" dirty="0"/>
              <a:t>can be measured </a:t>
            </a:r>
            <a:r>
              <a:rPr lang="en-US" b="1" dirty="0" smtClean="0"/>
              <a:t>indirectly</a:t>
            </a:r>
            <a:r>
              <a:rPr lang="en-US" dirty="0" smtClean="0"/>
              <a:t> </a:t>
            </a:r>
            <a:r>
              <a:rPr lang="en-US" dirty="0"/>
              <a:t>on a balance</a:t>
            </a:r>
          </a:p>
        </p:txBody>
      </p:sp>
    </p:spTree>
    <p:extLst>
      <p:ext uri="{BB962C8B-B14F-4D97-AF65-F5344CB8AC3E}">
        <p14:creationId xmlns:p14="http://schemas.microsoft.com/office/powerpoint/2010/main" val="38112240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yl36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10817" y="1126434"/>
            <a:ext cx="1303338" cy="5105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3" name="Text Box 2"/>
          <p:cNvSpPr txBox="1">
            <a:spLocks noChangeArrowheads="1"/>
          </p:cNvSpPr>
          <p:nvPr/>
        </p:nvSpPr>
        <p:spPr bwMode="auto">
          <a:xfrm>
            <a:off x="0" y="86518"/>
            <a:ext cx="4267200" cy="5794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Measuring </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Volume</a:t>
            </a:r>
            <a:endPar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 name="TextBox 3"/>
          <p:cNvSpPr txBox="1"/>
          <p:nvPr/>
        </p:nvSpPr>
        <p:spPr>
          <a:xfrm>
            <a:off x="132523" y="6422408"/>
            <a:ext cx="2120349" cy="36933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Calibri" panose="020F0502020204030204"/>
                <a:ea typeface="+mn-ea"/>
                <a:cs typeface="+mn-cs"/>
              </a:rPr>
              <a:t>Graduated Cylinder</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6" descr="anglemeniscus"/>
          <p:cNvPicPr>
            <a:picLocks noChangeAspect="1" noChangeArrowheads="1"/>
          </p:cNvPicPr>
          <p:nvPr/>
        </p:nvPicPr>
        <p:blipFill>
          <a:blip r:embed="rId3">
            <a:lum bright="-24000" contrast="28000"/>
            <a:extLst>
              <a:ext uri="{28A0092B-C50C-407E-A947-70E740481C1C}">
                <a14:useLocalDpi xmlns:a14="http://schemas.microsoft.com/office/drawing/2010/main" val="0"/>
              </a:ext>
            </a:extLst>
          </a:blip>
          <a:srcRect/>
          <a:stretch>
            <a:fillRect/>
          </a:stretch>
        </p:blipFill>
        <p:spPr>
          <a:xfrm>
            <a:off x="4749771" y="1762723"/>
            <a:ext cx="3634408" cy="2438400"/>
          </a:xfrm>
          <a:prstGeom prst="rect">
            <a:avLst/>
          </a:prstGeom>
          <a:noFill/>
          <a:ln w="3175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6" name="Rectangle 5"/>
          <p:cNvSpPr/>
          <p:nvPr/>
        </p:nvSpPr>
        <p:spPr>
          <a:xfrm>
            <a:off x="5130827" y="4260931"/>
            <a:ext cx="2955235" cy="1338828"/>
          </a:xfrm>
          <a:prstGeom prst="rect">
            <a:avLst/>
          </a:prstGeom>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Your eye should be level with the top of the liquid</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You should read to the bottom of the </a:t>
            </a:r>
            <a:r>
              <a:rPr kumimoji="0" lang="en-US" sz="1800" b="1" i="0" u="none" strike="noStrike" kern="1200" cap="none" spc="0" normalizeH="0" baseline="0" noProof="0" dirty="0">
                <a:ln>
                  <a:noFill/>
                </a:ln>
                <a:solidFill>
                  <a:srgbClr val="FF0000"/>
                </a:solidFill>
                <a:effectLst/>
                <a:uLnTx/>
                <a:uFillTx/>
                <a:latin typeface="Arial" charset="0"/>
                <a:ea typeface="ＭＳ Ｐゴシック" charset="0"/>
                <a:cs typeface="+mn-cs"/>
              </a:rPr>
              <a:t>MENISCUS</a:t>
            </a:r>
          </a:p>
        </p:txBody>
      </p:sp>
      <p:cxnSp>
        <p:nvCxnSpPr>
          <p:cNvPr id="8" name="Straight Arrow Connector 7"/>
          <p:cNvCxnSpPr/>
          <p:nvPr/>
        </p:nvCxnSpPr>
        <p:spPr>
          <a:xfrm flipH="1">
            <a:off x="1179442" y="2796210"/>
            <a:ext cx="100584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Rectangle 8"/>
          <p:cNvSpPr/>
          <p:nvPr/>
        </p:nvSpPr>
        <p:spPr>
          <a:xfrm>
            <a:off x="2212793" y="1499293"/>
            <a:ext cx="2421835"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Usually, the </a:t>
            </a:r>
            <a:r>
              <a:rPr kumimoji="0" lang="en-US" alt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bottom of the meniscus won’t be exactly on </a:t>
            </a: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a line.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This one is </a:t>
            </a: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about halfway between </a:t>
            </a:r>
            <a:r>
              <a:rPr kumimoji="0" lang="en-US" alt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two lines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In this a </a:t>
            </a: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case, you are allowed to estimate a </a:t>
            </a:r>
            <a:r>
              <a:rPr kumimoji="0" lang="en-US" alt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tenths </a:t>
            </a: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digit. </a:t>
            </a:r>
            <a:endParaRPr kumimoji="0" lang="en-US" alt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10" name="Rectangle 9"/>
          <p:cNvSpPr/>
          <p:nvPr/>
        </p:nvSpPr>
        <p:spPr>
          <a:xfrm>
            <a:off x="1714155" y="4526628"/>
            <a:ext cx="3187091"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w="12700" cmpd="sng">
                  <a:solidFill>
                    <a:srgbClr val="42BA97"/>
                  </a:solidFill>
                  <a:prstDash val="solid"/>
                </a:ln>
                <a:gradFill>
                  <a:gsLst>
                    <a:gs pos="0">
                      <a:srgbClr val="42BA97"/>
                    </a:gs>
                    <a:gs pos="4000">
                      <a:srgbClr val="42BA97">
                        <a:lumMod val="60000"/>
                        <a:lumOff val="40000"/>
                      </a:srgbClr>
                    </a:gs>
                    <a:gs pos="87000">
                      <a:srgbClr val="42BA97">
                        <a:lumMod val="20000"/>
                        <a:lumOff val="80000"/>
                      </a:srgbClr>
                    </a:gs>
                  </a:gsLst>
                  <a:lin ang="5400000"/>
                </a:gradFill>
                <a:effectLst/>
                <a:uLnTx/>
                <a:uFillTx/>
                <a:latin typeface="Calibri" panose="020F0502020204030204"/>
                <a:ea typeface="+mn-ea"/>
                <a:cs typeface="+mn-cs"/>
              </a:rPr>
              <a:t>36.5 mL</a:t>
            </a:r>
            <a:endParaRPr kumimoji="0" lang="en-US" sz="7200" b="1" i="0" u="none" strike="noStrike" kern="1200" cap="none" spc="0" normalizeH="0" baseline="0" noProof="0" dirty="0">
              <a:ln w="12700" cmpd="sng">
                <a:solidFill>
                  <a:srgbClr val="42BA97"/>
                </a:solidFill>
                <a:prstDash val="solid"/>
              </a:ln>
              <a:gradFill>
                <a:gsLst>
                  <a:gs pos="0">
                    <a:srgbClr val="42BA97"/>
                  </a:gs>
                  <a:gs pos="4000">
                    <a:srgbClr val="42BA97">
                      <a:lumMod val="60000"/>
                      <a:lumOff val="40000"/>
                    </a:srgbClr>
                  </a:gs>
                  <a:gs pos="87000">
                    <a:srgbClr val="42BA97">
                      <a:lumMod val="20000"/>
                      <a:lumOff val="80000"/>
                    </a:srgbClr>
                  </a:gs>
                </a:gsLst>
                <a:lin ang="5400000"/>
              </a:gradFill>
              <a:effectLst/>
              <a:uLnTx/>
              <a:uFillTx/>
              <a:latin typeface="Calibri" panose="020F0502020204030204"/>
              <a:ea typeface="+mn-ea"/>
              <a:cs typeface="+mn-cs"/>
            </a:endParaRPr>
          </a:p>
        </p:txBody>
      </p:sp>
      <p:pic>
        <p:nvPicPr>
          <p:cNvPr id="11" name="Picture 10"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4465" y="86518"/>
            <a:ext cx="3163691" cy="6705222"/>
          </a:xfrm>
          <a:prstGeom prst="rect">
            <a:avLst/>
          </a:prstGeom>
        </p:spPr>
      </p:pic>
      <p:cxnSp>
        <p:nvCxnSpPr>
          <p:cNvPr id="13" name="Straight Arrow Connector 12"/>
          <p:cNvCxnSpPr/>
          <p:nvPr/>
        </p:nvCxnSpPr>
        <p:spPr>
          <a:xfrm>
            <a:off x="9581323" y="1877525"/>
            <a:ext cx="1232451" cy="0"/>
          </a:xfrm>
          <a:prstGeom prst="straightConnector1">
            <a:avLst/>
          </a:prstGeom>
          <a:ln>
            <a:tailEnd type="none"/>
          </a:ln>
        </p:spPr>
        <p:style>
          <a:lnRef idx="1">
            <a:schemeClr val="dk1"/>
          </a:lnRef>
          <a:fillRef idx="0">
            <a:schemeClr val="dk1"/>
          </a:fillRef>
          <a:effectRef idx="0">
            <a:schemeClr val="dk1"/>
          </a:effectRef>
          <a:fontRef idx="minor">
            <a:schemeClr val="tx1"/>
          </a:fontRef>
        </p:style>
      </p:cxnSp>
      <p:sp>
        <p:nvSpPr>
          <p:cNvPr id="17" name="Rectangle 16"/>
          <p:cNvSpPr/>
          <p:nvPr/>
        </p:nvSpPr>
        <p:spPr>
          <a:xfrm>
            <a:off x="10626005" y="1966007"/>
            <a:ext cx="1518364"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9525">
                  <a:solidFill>
                    <a:prstClr val="white"/>
                  </a:solidFill>
                  <a:prstDash val="solid"/>
                </a:ln>
                <a:solidFill>
                  <a:srgbClr val="3E8853"/>
                </a:solidFill>
                <a:effectLst>
                  <a:outerShdw blurRad="12700" dist="38100" dir="2700000" algn="tl" rotWithShape="0">
                    <a:srgbClr val="3E8853">
                      <a:lumMod val="60000"/>
                      <a:lumOff val="40000"/>
                    </a:srgbClr>
                  </a:outerShdw>
                </a:effectLst>
                <a:uLnTx/>
                <a:uFillTx/>
                <a:latin typeface="Calibri" panose="020F0502020204030204"/>
                <a:ea typeface="+mn-ea"/>
                <a:cs typeface="+mn-cs"/>
              </a:rPr>
              <a:t>42.9 mL</a:t>
            </a:r>
            <a:endParaRPr kumimoji="0" lang="en-US" sz="3200" b="1" i="0" u="none" strike="noStrike" kern="1200" cap="none" spc="0" normalizeH="0" baseline="0" noProof="0" dirty="0">
              <a:ln w="9525">
                <a:solidFill>
                  <a:prstClr val="white"/>
                </a:solidFill>
                <a:prstDash val="solid"/>
              </a:ln>
              <a:solidFill>
                <a:srgbClr val="3E8853"/>
              </a:solidFill>
              <a:effectLst>
                <a:outerShdw blurRad="12700" dist="38100" dir="2700000" algn="tl" rotWithShape="0">
                  <a:srgbClr val="3E8853">
                    <a:lumMod val="60000"/>
                    <a:lumOff val="40000"/>
                  </a:srgbClr>
                </a:outerShdw>
              </a:effectLst>
              <a:uLnTx/>
              <a:uFillTx/>
              <a:latin typeface="Calibri" panose="020F0502020204030204"/>
              <a:ea typeface="+mn-ea"/>
              <a:cs typeface="+mn-cs"/>
            </a:endParaRPr>
          </a:p>
        </p:txBody>
      </p:sp>
      <p:sp>
        <p:nvSpPr>
          <p:cNvPr id="7" name="Rectangle 6"/>
          <p:cNvSpPr/>
          <p:nvPr/>
        </p:nvSpPr>
        <p:spPr>
          <a:xfrm>
            <a:off x="4267200" y="65791"/>
            <a:ext cx="4698329" cy="1477328"/>
          </a:xfrm>
          <a:prstGeom prst="rect">
            <a:avLst/>
          </a:prstGeom>
        </p:spPr>
        <p:txBody>
          <a:bodyPr wrap="square">
            <a:spAutoFit/>
          </a:bodyPr>
          <a:lstStyle/>
          <a:p>
            <a:pPr algn="ctr"/>
            <a:r>
              <a:rPr lang="en-US" b="1" dirty="0"/>
              <a:t>Volume </a:t>
            </a:r>
            <a:r>
              <a:rPr lang="en-US" dirty="0"/>
              <a:t>is the amount of space matter occupies and is usually measured in liters or milliliters</a:t>
            </a:r>
          </a:p>
          <a:p>
            <a:pPr algn="ctr"/>
            <a:endParaRPr lang="en-US" b="1" dirty="0" smtClean="0"/>
          </a:p>
          <a:p>
            <a:r>
              <a:rPr lang="en-US" b="1" dirty="0" smtClean="0"/>
              <a:t>Volume </a:t>
            </a:r>
            <a:r>
              <a:rPr lang="en-US" b="1" dirty="0"/>
              <a:t>of  liquids can be measured directly using a graduated cylinder. </a:t>
            </a:r>
          </a:p>
        </p:txBody>
      </p:sp>
    </p:spTree>
    <p:extLst>
      <p:ext uri="{BB962C8B-B14F-4D97-AF65-F5344CB8AC3E}">
        <p14:creationId xmlns:p14="http://schemas.microsoft.com/office/powerpoint/2010/main" val="1898026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0"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flipH="1">
            <a:off x="134217" y="222068"/>
            <a:ext cx="875876" cy="1515265"/>
          </a:xfrm>
          <a:prstGeom prst="rect">
            <a:avLst/>
          </a:prstGeom>
        </p:spPr>
      </p:pic>
      <p:pic>
        <p:nvPicPr>
          <p:cNvPr id="6" name="Picture 5"/>
          <p:cNvPicPr>
            <a:picLocks noChangeAspect="1"/>
          </p:cNvPicPr>
          <p:nvPr/>
        </p:nvPicPr>
        <p:blipFill>
          <a:blip r:embed="rId3"/>
          <a:stretch>
            <a:fillRect/>
          </a:stretch>
        </p:blipFill>
        <p:spPr>
          <a:xfrm>
            <a:off x="11151049" y="98690"/>
            <a:ext cx="974098" cy="1515265"/>
          </a:xfrm>
          <a:prstGeom prst="rect">
            <a:avLst/>
          </a:prstGeom>
        </p:spPr>
      </p:pic>
      <p:sp>
        <p:nvSpPr>
          <p:cNvPr id="2" name="TextBox 1"/>
          <p:cNvSpPr txBox="1"/>
          <p:nvPr/>
        </p:nvSpPr>
        <p:spPr>
          <a:xfrm>
            <a:off x="1010093" y="768467"/>
            <a:ext cx="7552101" cy="3785652"/>
          </a:xfrm>
          <a:prstGeom prst="rect">
            <a:avLst/>
          </a:prstGeom>
          <a:solidFill>
            <a:schemeClr val="bg1"/>
          </a:solidFill>
        </p:spPr>
        <p:txBody>
          <a:bodyPr wrap="square" rtlCol="0">
            <a:spAutoFit/>
          </a:bodyPr>
          <a:lstStyle/>
          <a:p>
            <a:r>
              <a:rPr lang="en-US" sz="2400" dirty="0"/>
              <a:t>To measure the volume of </a:t>
            </a:r>
            <a:r>
              <a:rPr lang="en-US" sz="2400" b="1" dirty="0"/>
              <a:t>solids</a:t>
            </a:r>
            <a:r>
              <a:rPr lang="en-US" sz="2400" dirty="0"/>
              <a:t>, there are two methods:</a:t>
            </a:r>
          </a:p>
          <a:p>
            <a:pPr marL="342900" indent="-342900">
              <a:buAutoNum type="alphaLcPeriod"/>
            </a:pPr>
            <a:r>
              <a:rPr lang="en-US" sz="2400" dirty="0" smtClean="0"/>
              <a:t>Indirectly, usually irregularly shaped object like a rock</a:t>
            </a:r>
            <a:endParaRPr lang="en-US" sz="2400" dirty="0"/>
          </a:p>
          <a:p>
            <a:pPr marL="285750" indent="-285750">
              <a:buFontTx/>
              <a:buChar char="-"/>
            </a:pPr>
            <a:r>
              <a:rPr lang="en-US" sz="2400" dirty="0"/>
              <a:t>Fill a grad cylinder to a known volume</a:t>
            </a:r>
          </a:p>
          <a:p>
            <a:pPr marL="285750" indent="-285750">
              <a:buFontTx/>
              <a:buChar char="-"/>
            </a:pPr>
            <a:r>
              <a:rPr lang="en-US" sz="2400" dirty="0"/>
              <a:t>Add the object</a:t>
            </a:r>
          </a:p>
          <a:p>
            <a:pPr marL="285750" indent="-285750">
              <a:buFontTx/>
              <a:buChar char="-"/>
            </a:pPr>
            <a:r>
              <a:rPr lang="en-US" sz="2400" dirty="0"/>
              <a:t>Read the volume again and determine how  much the reading has changed.  This is the objects volume</a:t>
            </a:r>
          </a:p>
          <a:p>
            <a:pPr marL="285750" indent="-285750">
              <a:buFontTx/>
              <a:buChar char="-"/>
            </a:pPr>
            <a:endParaRPr lang="en-US" sz="2400" dirty="0"/>
          </a:p>
          <a:p>
            <a:pPr marL="457200" indent="-457200">
              <a:buAutoNum type="alphaLcPeriod" startAt="2"/>
            </a:pPr>
            <a:r>
              <a:rPr lang="en-US" sz="2400" dirty="0" smtClean="0"/>
              <a:t>Directly, regularly </a:t>
            </a:r>
            <a:r>
              <a:rPr lang="en-US" sz="2400" dirty="0"/>
              <a:t>shaped object (</a:t>
            </a:r>
            <a:r>
              <a:rPr lang="en-US" sz="2400" dirty="0" smtClean="0"/>
              <a:t>cube, etc.)</a:t>
            </a:r>
            <a:endParaRPr lang="en-US" sz="2400" dirty="0"/>
          </a:p>
          <a:p>
            <a:pPr marL="342900" indent="-342900">
              <a:buFontTx/>
              <a:buChar char="-"/>
            </a:pPr>
            <a:r>
              <a:rPr lang="en-US" sz="2400" dirty="0"/>
              <a:t>Use formula l x w x h for a cube</a:t>
            </a:r>
          </a:p>
          <a:p>
            <a:pPr marL="342900" indent="-342900">
              <a:buFontTx/>
              <a:buChar char="-"/>
            </a:pPr>
            <a:r>
              <a:rPr lang="en-US" sz="2400" dirty="0"/>
              <a:t>Use specific formula (</a:t>
            </a:r>
            <a:r>
              <a:rPr lang="en-US" sz="2400" dirty="0" err="1"/>
              <a:t>ie</a:t>
            </a:r>
            <a:r>
              <a:rPr lang="en-US" sz="2400" dirty="0"/>
              <a:t> a pyramid or sphere)</a:t>
            </a:r>
          </a:p>
        </p:txBody>
      </p:sp>
      <p:pic>
        <p:nvPicPr>
          <p:cNvPr id="3" name="Picture 2"/>
          <p:cNvPicPr>
            <a:picLocks noChangeAspect="1"/>
          </p:cNvPicPr>
          <p:nvPr/>
        </p:nvPicPr>
        <p:blipFill>
          <a:blip r:embed="rId4"/>
          <a:stretch>
            <a:fillRect/>
          </a:stretch>
        </p:blipFill>
        <p:spPr>
          <a:xfrm>
            <a:off x="7675809" y="2875678"/>
            <a:ext cx="4516191" cy="3906852"/>
          </a:xfrm>
          <a:prstGeom prst="rect">
            <a:avLst/>
          </a:prstGeom>
        </p:spPr>
      </p:pic>
      <p:sp>
        <p:nvSpPr>
          <p:cNvPr id="7" name="Rectangle 6">
            <a:extLst>
              <a:ext uri="{FF2B5EF4-FFF2-40B4-BE49-F238E27FC236}">
                <a16:creationId xmlns:a16="http://schemas.microsoft.com/office/drawing/2014/main" id="{0FD7F17E-C79E-4CAE-8421-1A322B561BC1}"/>
              </a:ext>
            </a:extLst>
          </p:cNvPr>
          <p:cNvSpPr/>
          <p:nvPr/>
        </p:nvSpPr>
        <p:spPr>
          <a:xfrm>
            <a:off x="1010093" y="-29738"/>
            <a:ext cx="2887330" cy="523220"/>
          </a:xfrm>
          <a:prstGeom prst="rect">
            <a:avLst/>
          </a:prstGeom>
        </p:spPr>
        <p:txBody>
          <a:bodyPr wrap="none">
            <a:spAutoFit/>
          </a:bodyPr>
          <a:lstStyle/>
          <a:p>
            <a:pPr algn="ctr"/>
            <a:r>
              <a:rPr 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Laboratory Skills</a:t>
            </a:r>
          </a:p>
        </p:txBody>
      </p:sp>
      <p:pic>
        <p:nvPicPr>
          <p:cNvPr id="8" name="Picture 7" descr="Unit of measurement - Simple English Wikipedia, the free ..."/>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923289" y="4554119"/>
            <a:ext cx="1974134" cy="1579307"/>
          </a:xfrm>
          <a:prstGeom prst="rect">
            <a:avLst/>
          </a:prstGeom>
        </p:spPr>
      </p:pic>
      <p:sp>
        <p:nvSpPr>
          <p:cNvPr id="9" name="TextBox 8"/>
          <p:cNvSpPr txBox="1"/>
          <p:nvPr/>
        </p:nvSpPr>
        <p:spPr>
          <a:xfrm>
            <a:off x="1162594" y="6270171"/>
            <a:ext cx="3944983" cy="369332"/>
          </a:xfrm>
          <a:prstGeom prst="rect">
            <a:avLst/>
          </a:prstGeom>
          <a:noFill/>
        </p:spPr>
        <p:txBody>
          <a:bodyPr wrap="square" rtlCol="0">
            <a:spAutoFit/>
          </a:bodyPr>
          <a:lstStyle/>
          <a:p>
            <a:r>
              <a:rPr lang="en-US" dirty="0" smtClean="0"/>
              <a:t>Volume = length x width x height</a:t>
            </a:r>
            <a:endParaRPr lang="en-US" dirty="0"/>
          </a:p>
        </p:txBody>
      </p:sp>
    </p:spTree>
    <p:extLst>
      <p:ext uri="{BB962C8B-B14F-4D97-AF65-F5344CB8AC3E}">
        <p14:creationId xmlns:p14="http://schemas.microsoft.com/office/powerpoint/2010/main" val="124687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additive="base">
                                        <p:cTn id="4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
                                            <p:txEl>
                                              <p:pRg st="8" end="8"/>
                                            </p:txEl>
                                          </p:spTgt>
                                        </p:tgtEl>
                                        <p:attrNameLst>
                                          <p:attrName>style.visibility</p:attrName>
                                        </p:attrNameLst>
                                      </p:cBhvr>
                                      <p:to>
                                        <p:strVal val="visible"/>
                                      </p:to>
                                    </p:set>
                                    <p:anim calcmode="lin" valueType="num">
                                      <p:cBhvr additive="base">
                                        <p:cTn id="5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rands.fountainmiddle.ffc8.schoolfusion.us/modules/groups/homepagefiles/profile/2412234/144143/Image/displace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0118" y="848139"/>
            <a:ext cx="7027103" cy="600986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9127" y="156578"/>
            <a:ext cx="3352841"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The Water Displacement Method</a:t>
            </a:r>
          </a:p>
        </p:txBody>
      </p:sp>
      <p:sp>
        <p:nvSpPr>
          <p:cNvPr id="3" name="Rectangle 2"/>
          <p:cNvSpPr/>
          <p:nvPr/>
        </p:nvSpPr>
        <p:spPr>
          <a:xfrm>
            <a:off x="3544220" y="221893"/>
            <a:ext cx="8486672" cy="707886"/>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An object </a:t>
            </a: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is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dropped into a graduated cylinder </a:t>
            </a: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mn-cs"/>
              </a:rPr>
              <a:t>containing water and the displacement of the water is the volume of the object. </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p:cNvSpPr/>
          <p:nvPr/>
        </p:nvSpPr>
        <p:spPr>
          <a:xfrm>
            <a:off x="4255280" y="1270675"/>
            <a:ext cx="1789612" cy="4389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7869612" y="1324800"/>
            <a:ext cx="1789612" cy="4389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p:cNvCxnSpPr/>
          <p:nvPr/>
        </p:nvCxnSpPr>
        <p:spPr>
          <a:xfrm>
            <a:off x="2429691" y="4336869"/>
            <a:ext cx="1920240" cy="0"/>
          </a:xfrm>
          <a:prstGeom prst="line">
            <a:avLst/>
          </a:prstGeom>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27294" y="2585055"/>
            <a:ext cx="22905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Initial reading: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37850" y="1958970"/>
            <a:ext cx="22905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Final reading: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p:cNvSpPr/>
          <p:nvPr/>
        </p:nvSpPr>
        <p:spPr>
          <a:xfrm>
            <a:off x="1719441" y="1907947"/>
            <a:ext cx="829073"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w="12700">
                  <a:solidFill>
                    <a:srgbClr val="1CADE4"/>
                  </a:solidFill>
                  <a:prstDash val="solid"/>
                </a:ln>
                <a:pattFill prst="pct50">
                  <a:fgClr>
                    <a:srgbClr val="1CADE4"/>
                  </a:fgClr>
                  <a:bgClr>
                    <a:srgbClr val="1CADE4">
                      <a:lumMod val="20000"/>
                      <a:lumOff val="80000"/>
                    </a:srgbClr>
                  </a:bgClr>
                </a:pattFill>
                <a:effectLst>
                  <a:outerShdw dist="38100" dir="2640000" algn="bl" rotWithShape="0">
                    <a:srgbClr val="1CADE4"/>
                  </a:outerShdw>
                </a:effectLst>
                <a:uLnTx/>
                <a:uFillTx/>
                <a:latin typeface="Calibri" panose="020F0502020204030204"/>
                <a:ea typeface="+mn-ea"/>
                <a:cs typeface="+mn-cs"/>
              </a:rPr>
              <a:t>29.1</a:t>
            </a:r>
            <a:endParaRPr kumimoji="0" lang="en-US" sz="2800" b="1" i="0" u="none" strike="noStrike" kern="1200" cap="none" spc="0" normalizeH="0" baseline="0" noProof="0" dirty="0">
              <a:ln w="12700">
                <a:solidFill>
                  <a:srgbClr val="1CADE4"/>
                </a:solidFill>
                <a:prstDash val="solid"/>
              </a:ln>
              <a:pattFill prst="pct50">
                <a:fgClr>
                  <a:srgbClr val="1CADE4"/>
                </a:fgClr>
                <a:bgClr>
                  <a:srgbClr val="1CADE4">
                    <a:lumMod val="20000"/>
                    <a:lumOff val="80000"/>
                  </a:srgbClr>
                </a:bgClr>
              </a:pattFill>
              <a:effectLst>
                <a:outerShdw dist="38100" dir="2640000" algn="bl" rotWithShape="0">
                  <a:srgbClr val="1CADE4"/>
                </a:outerShdw>
              </a:effectLst>
              <a:uLnTx/>
              <a:uFillTx/>
              <a:latin typeface="Calibri" panose="020F0502020204030204"/>
              <a:ea typeface="+mn-ea"/>
              <a:cs typeface="+mn-cs"/>
            </a:endParaRPr>
          </a:p>
        </p:txBody>
      </p:sp>
      <p:sp>
        <p:nvSpPr>
          <p:cNvPr id="14" name="Rectangle 13"/>
          <p:cNvSpPr/>
          <p:nvPr/>
        </p:nvSpPr>
        <p:spPr>
          <a:xfrm>
            <a:off x="1734940" y="2458855"/>
            <a:ext cx="829073"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w="12700">
                  <a:solidFill>
                    <a:srgbClr val="1CADE4"/>
                  </a:solidFill>
                  <a:prstDash val="solid"/>
                </a:ln>
                <a:pattFill prst="pct50">
                  <a:fgClr>
                    <a:srgbClr val="1CADE4"/>
                  </a:fgClr>
                  <a:bgClr>
                    <a:srgbClr val="1CADE4">
                      <a:lumMod val="20000"/>
                      <a:lumOff val="80000"/>
                    </a:srgbClr>
                  </a:bgClr>
                </a:pattFill>
                <a:effectLst>
                  <a:outerShdw dist="38100" dir="2640000" algn="bl" rotWithShape="0">
                    <a:srgbClr val="1CADE4"/>
                  </a:outerShdw>
                </a:effectLst>
                <a:uLnTx/>
                <a:uFillTx/>
                <a:latin typeface="Calibri" panose="020F0502020204030204"/>
                <a:ea typeface="+mn-ea"/>
                <a:cs typeface="+mn-cs"/>
              </a:rPr>
              <a:t>18.9</a:t>
            </a:r>
            <a:endParaRPr kumimoji="0" lang="en-US" sz="2800" b="1" i="0" u="none" strike="noStrike" kern="1200" cap="none" spc="0" normalizeH="0" baseline="0" noProof="0" dirty="0">
              <a:ln w="12700">
                <a:solidFill>
                  <a:srgbClr val="1CADE4"/>
                </a:solidFill>
                <a:prstDash val="solid"/>
              </a:ln>
              <a:pattFill prst="pct50">
                <a:fgClr>
                  <a:srgbClr val="1CADE4"/>
                </a:fgClr>
                <a:bgClr>
                  <a:srgbClr val="1CADE4">
                    <a:lumMod val="20000"/>
                    <a:lumOff val="80000"/>
                  </a:srgbClr>
                </a:bgClr>
              </a:pattFill>
              <a:effectLst>
                <a:outerShdw dist="38100" dir="2640000" algn="bl" rotWithShape="0">
                  <a:srgbClr val="1CADE4"/>
                </a:outerShdw>
              </a:effectLst>
              <a:uLnTx/>
              <a:uFillTx/>
              <a:latin typeface="Calibri" panose="020F0502020204030204"/>
              <a:ea typeface="+mn-ea"/>
              <a:cs typeface="+mn-cs"/>
            </a:endParaRPr>
          </a:p>
        </p:txBody>
      </p:sp>
      <p:sp>
        <p:nvSpPr>
          <p:cNvPr id="13" name="Rectangle 12"/>
          <p:cNvSpPr/>
          <p:nvPr/>
        </p:nvSpPr>
        <p:spPr>
          <a:xfrm>
            <a:off x="1486992" y="2720716"/>
            <a:ext cx="256636" cy="914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cxnSp>
        <p:nvCxnSpPr>
          <p:cNvPr id="16" name="Straight Connector 15"/>
          <p:cNvCxnSpPr/>
          <p:nvPr/>
        </p:nvCxnSpPr>
        <p:spPr>
          <a:xfrm>
            <a:off x="1351722" y="2982075"/>
            <a:ext cx="1212291"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4039830" y="2982075"/>
            <a:ext cx="1920240" cy="0"/>
          </a:xfrm>
          <a:prstGeom prst="line">
            <a:avLst/>
          </a:prstGeom>
        </p:spPr>
        <p:style>
          <a:lnRef idx="1">
            <a:schemeClr val="dk1"/>
          </a:lnRef>
          <a:fillRef idx="0">
            <a:schemeClr val="dk1"/>
          </a:fillRef>
          <a:effectRef idx="0">
            <a:schemeClr val="dk1"/>
          </a:effectRef>
          <a:fontRef idx="minor">
            <a:schemeClr val="tx1"/>
          </a:fontRef>
        </p:style>
      </p:cxnSp>
      <p:sp>
        <p:nvSpPr>
          <p:cNvPr id="19" name="Rectangle 18"/>
          <p:cNvSpPr/>
          <p:nvPr/>
        </p:nvSpPr>
        <p:spPr>
          <a:xfrm>
            <a:off x="1728835" y="2942015"/>
            <a:ext cx="829074"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w="22225">
                  <a:solidFill>
                    <a:srgbClr val="2683C6"/>
                  </a:solidFill>
                  <a:prstDash val="solid"/>
                </a:ln>
                <a:solidFill>
                  <a:srgbClr val="FFC000"/>
                </a:solidFill>
                <a:effectLst/>
                <a:uLnTx/>
                <a:uFillTx/>
                <a:latin typeface="Calibri" panose="020F0502020204030204"/>
                <a:ea typeface="+mn-ea"/>
                <a:cs typeface="+mn-cs"/>
              </a:rPr>
              <a:t>10.2</a:t>
            </a:r>
            <a:endParaRPr kumimoji="0" lang="en-US" sz="2800" b="1" i="0" u="none" strike="noStrike" kern="1200" cap="none" spc="0" normalizeH="0" baseline="0" noProof="0" dirty="0">
              <a:ln w="12700">
                <a:solidFill>
                  <a:srgbClr val="1CADE4"/>
                </a:solidFill>
                <a:prstDash val="solid"/>
              </a:ln>
              <a:solidFill>
                <a:srgbClr val="FFC000"/>
              </a:solidFill>
              <a:effectLst>
                <a:outerShdw dist="38100" dir="2640000" algn="bl" rotWithShape="0">
                  <a:srgbClr val="1CADE4"/>
                </a:outerShdw>
              </a:effectLst>
              <a:uLnTx/>
              <a:uFillTx/>
              <a:latin typeface="Calibri" panose="020F0502020204030204"/>
              <a:ea typeface="+mn-ea"/>
              <a:cs typeface="+mn-cs"/>
            </a:endParaRPr>
          </a:p>
        </p:txBody>
      </p:sp>
      <p:sp>
        <p:nvSpPr>
          <p:cNvPr id="17" name="TextBox 16"/>
          <p:cNvSpPr txBox="1"/>
          <p:nvPr/>
        </p:nvSpPr>
        <p:spPr>
          <a:xfrm>
            <a:off x="490330" y="3853069"/>
            <a:ext cx="15224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The object’s volume is 10.2 mL</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6184450" y="1658509"/>
            <a:ext cx="1789612" cy="4389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0"/>
          <p:cNvCxnSpPr/>
          <p:nvPr/>
        </p:nvCxnSpPr>
        <p:spPr>
          <a:xfrm>
            <a:off x="6044892" y="3690499"/>
            <a:ext cx="1920240" cy="0"/>
          </a:xfrm>
          <a:prstGeom prst="line">
            <a:avLst/>
          </a:prstGeom>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9562352" y="2233832"/>
            <a:ext cx="22905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Final reading: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ectangle 22"/>
          <p:cNvSpPr/>
          <p:nvPr/>
        </p:nvSpPr>
        <p:spPr>
          <a:xfrm>
            <a:off x="11243943" y="2182809"/>
            <a:ext cx="829074"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w="12700">
                  <a:solidFill>
                    <a:srgbClr val="1CADE4"/>
                  </a:solidFill>
                  <a:prstDash val="solid"/>
                </a:ln>
                <a:pattFill prst="pct50">
                  <a:fgClr>
                    <a:srgbClr val="1CADE4"/>
                  </a:fgClr>
                  <a:bgClr>
                    <a:srgbClr val="1CADE4">
                      <a:lumMod val="20000"/>
                      <a:lumOff val="80000"/>
                    </a:srgbClr>
                  </a:bgClr>
                </a:pattFill>
                <a:effectLst>
                  <a:outerShdw dist="38100" dir="2640000" algn="bl" rotWithShape="0">
                    <a:srgbClr val="1CADE4"/>
                  </a:outerShdw>
                </a:effectLst>
                <a:uLnTx/>
                <a:uFillTx/>
                <a:latin typeface="Calibri" panose="020F0502020204030204"/>
                <a:ea typeface="+mn-ea"/>
                <a:cs typeface="+mn-cs"/>
              </a:rPr>
              <a:t>67.9</a:t>
            </a:r>
            <a:endParaRPr kumimoji="0" lang="en-US" sz="2800" b="1" i="0" u="none" strike="noStrike" kern="1200" cap="none" spc="0" normalizeH="0" baseline="0" noProof="0" dirty="0">
              <a:ln w="12700">
                <a:solidFill>
                  <a:srgbClr val="1CADE4"/>
                </a:solidFill>
                <a:prstDash val="solid"/>
              </a:ln>
              <a:pattFill prst="pct50">
                <a:fgClr>
                  <a:srgbClr val="1CADE4"/>
                </a:fgClr>
                <a:bgClr>
                  <a:srgbClr val="1CADE4">
                    <a:lumMod val="20000"/>
                    <a:lumOff val="80000"/>
                  </a:srgbClr>
                </a:bgClr>
              </a:pattFill>
              <a:effectLst>
                <a:outerShdw dist="38100" dir="2640000" algn="bl" rotWithShape="0">
                  <a:srgbClr val="1CADE4"/>
                </a:outerShdw>
              </a:effectLst>
              <a:uLnTx/>
              <a:uFillTx/>
              <a:latin typeface="Calibri" panose="020F0502020204030204"/>
              <a:ea typeface="+mn-ea"/>
              <a:cs typeface="+mn-cs"/>
            </a:endParaRPr>
          </a:p>
        </p:txBody>
      </p:sp>
      <p:sp>
        <p:nvSpPr>
          <p:cNvPr id="24" name="Rectangle 23"/>
          <p:cNvSpPr/>
          <p:nvPr/>
        </p:nvSpPr>
        <p:spPr>
          <a:xfrm>
            <a:off x="11259442" y="2733717"/>
            <a:ext cx="829074"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w="12700">
                  <a:solidFill>
                    <a:srgbClr val="1CADE4"/>
                  </a:solidFill>
                  <a:prstDash val="solid"/>
                </a:ln>
                <a:pattFill prst="pct50">
                  <a:fgClr>
                    <a:srgbClr val="1CADE4"/>
                  </a:fgClr>
                  <a:bgClr>
                    <a:srgbClr val="1CADE4">
                      <a:lumMod val="20000"/>
                      <a:lumOff val="80000"/>
                    </a:srgbClr>
                  </a:bgClr>
                </a:pattFill>
                <a:effectLst>
                  <a:outerShdw dist="38100" dir="2640000" algn="bl" rotWithShape="0">
                    <a:srgbClr val="1CADE4"/>
                  </a:outerShdw>
                </a:effectLst>
                <a:uLnTx/>
                <a:uFillTx/>
                <a:latin typeface="Calibri" panose="020F0502020204030204"/>
                <a:ea typeface="+mn-ea"/>
                <a:cs typeface="+mn-cs"/>
              </a:rPr>
              <a:t>63.8</a:t>
            </a:r>
            <a:endParaRPr kumimoji="0" lang="en-US" sz="2800" b="1" i="0" u="none" strike="noStrike" kern="1200" cap="none" spc="0" normalizeH="0" baseline="0" noProof="0" dirty="0">
              <a:ln w="12700">
                <a:solidFill>
                  <a:srgbClr val="1CADE4"/>
                </a:solidFill>
                <a:prstDash val="solid"/>
              </a:ln>
              <a:pattFill prst="pct50">
                <a:fgClr>
                  <a:srgbClr val="1CADE4"/>
                </a:fgClr>
                <a:bgClr>
                  <a:srgbClr val="1CADE4">
                    <a:lumMod val="20000"/>
                    <a:lumOff val="80000"/>
                  </a:srgbClr>
                </a:bgClr>
              </a:pattFill>
              <a:effectLst>
                <a:outerShdw dist="38100" dir="2640000" algn="bl" rotWithShape="0">
                  <a:srgbClr val="1CADE4"/>
                </a:outerShdw>
              </a:effectLst>
              <a:uLnTx/>
              <a:uFillTx/>
              <a:latin typeface="Calibri" panose="020F0502020204030204"/>
              <a:ea typeface="+mn-ea"/>
              <a:cs typeface="+mn-cs"/>
            </a:endParaRPr>
          </a:p>
        </p:txBody>
      </p:sp>
      <p:sp>
        <p:nvSpPr>
          <p:cNvPr id="25" name="Rectangle 24"/>
          <p:cNvSpPr/>
          <p:nvPr/>
        </p:nvSpPr>
        <p:spPr>
          <a:xfrm>
            <a:off x="11011494" y="2995578"/>
            <a:ext cx="256636" cy="914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cxnSp>
        <p:nvCxnSpPr>
          <p:cNvPr id="26" name="Straight Connector 25"/>
          <p:cNvCxnSpPr/>
          <p:nvPr/>
        </p:nvCxnSpPr>
        <p:spPr>
          <a:xfrm>
            <a:off x="10876224" y="3256937"/>
            <a:ext cx="1212291" cy="0"/>
          </a:xfrm>
          <a:prstGeom prst="line">
            <a:avLst/>
          </a:prstGeom>
        </p:spPr>
        <p:style>
          <a:lnRef idx="1">
            <a:schemeClr val="dk1"/>
          </a:lnRef>
          <a:fillRef idx="0">
            <a:schemeClr val="dk1"/>
          </a:fillRef>
          <a:effectRef idx="0">
            <a:schemeClr val="dk1"/>
          </a:effectRef>
          <a:fontRef idx="minor">
            <a:schemeClr val="tx1"/>
          </a:fontRef>
        </p:style>
      </p:cxnSp>
      <p:sp>
        <p:nvSpPr>
          <p:cNvPr id="27" name="Rectangle 26"/>
          <p:cNvSpPr/>
          <p:nvPr/>
        </p:nvSpPr>
        <p:spPr>
          <a:xfrm>
            <a:off x="11344709" y="3216877"/>
            <a:ext cx="646331"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w="22225">
                  <a:solidFill>
                    <a:srgbClr val="2683C6"/>
                  </a:solidFill>
                  <a:prstDash val="solid"/>
                </a:ln>
                <a:solidFill>
                  <a:srgbClr val="FFC000"/>
                </a:solidFill>
                <a:effectLst/>
                <a:uLnTx/>
                <a:uFillTx/>
                <a:latin typeface="Calibri" panose="020F0502020204030204"/>
                <a:ea typeface="+mn-ea"/>
                <a:cs typeface="+mn-cs"/>
              </a:rPr>
              <a:t>4.1</a:t>
            </a:r>
            <a:endParaRPr kumimoji="0" lang="en-US" sz="2800" b="1" i="0" u="none" strike="noStrike" kern="1200" cap="none" spc="0" normalizeH="0" baseline="0" noProof="0" dirty="0">
              <a:ln w="12700">
                <a:solidFill>
                  <a:srgbClr val="1CADE4"/>
                </a:solidFill>
                <a:prstDash val="solid"/>
              </a:ln>
              <a:solidFill>
                <a:srgbClr val="FFC000"/>
              </a:solidFill>
              <a:effectLst>
                <a:outerShdw dist="38100" dir="2640000" algn="bl" rotWithShape="0">
                  <a:srgbClr val="1CADE4"/>
                </a:outerShdw>
              </a:effectLst>
              <a:uLnTx/>
              <a:uFillTx/>
              <a:latin typeface="Calibri" panose="020F0502020204030204"/>
              <a:ea typeface="+mn-ea"/>
              <a:cs typeface="+mn-cs"/>
            </a:endParaRPr>
          </a:p>
        </p:txBody>
      </p:sp>
      <p:sp>
        <p:nvSpPr>
          <p:cNvPr id="28" name="TextBox 27"/>
          <p:cNvSpPr txBox="1"/>
          <p:nvPr/>
        </p:nvSpPr>
        <p:spPr>
          <a:xfrm>
            <a:off x="10014832" y="4127931"/>
            <a:ext cx="15224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The object’s volume is 4.1 mL</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9" name="Straight Connector 28"/>
          <p:cNvCxnSpPr/>
          <p:nvPr/>
        </p:nvCxnSpPr>
        <p:spPr>
          <a:xfrm>
            <a:off x="7676981" y="3137133"/>
            <a:ext cx="1920240" cy="0"/>
          </a:xfrm>
          <a:prstGeom prst="line">
            <a:avLst/>
          </a:prstGeom>
        </p:spPr>
        <p:style>
          <a:lnRef idx="1">
            <a:schemeClr val="dk1"/>
          </a:lnRef>
          <a:fillRef idx="0">
            <a:schemeClr val="dk1"/>
          </a:fillRef>
          <a:effectRef idx="0">
            <a:schemeClr val="dk1"/>
          </a:effectRef>
          <a:fontRef idx="minor">
            <a:schemeClr val="tx1"/>
          </a:fontRef>
        </p:style>
      </p:cxnSp>
      <p:sp>
        <p:nvSpPr>
          <p:cNvPr id="30" name="TextBox 29"/>
          <p:cNvSpPr txBox="1"/>
          <p:nvPr/>
        </p:nvSpPr>
        <p:spPr>
          <a:xfrm>
            <a:off x="9525692" y="2829043"/>
            <a:ext cx="22905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Initial reading: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897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10" grpId="0"/>
      <p:bldP spid="12" grpId="0"/>
      <p:bldP spid="11" grpId="0"/>
      <p:bldP spid="14" grpId="0"/>
      <p:bldP spid="13" grpId="0" animBg="1"/>
      <p:bldP spid="19" grpId="0"/>
      <p:bldP spid="17" grpId="0"/>
      <p:bldP spid="7" grpId="0" animBg="1"/>
      <p:bldP spid="7" grpId="1" animBg="1"/>
      <p:bldP spid="22" grpId="0"/>
      <p:bldP spid="23" grpId="0"/>
      <p:bldP spid="24" grpId="0"/>
      <p:bldP spid="25" grpId="0" animBg="1"/>
      <p:bldP spid="27" grpId="0"/>
      <p:bldP spid="28" grpId="0"/>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Box 34"/>
          <p:cNvSpPr>
            <a:spLocks noGrp="1"/>
          </p:cNvSpPr>
          <p:nvPr>
            <p:ph type="title" idx="4294967295"/>
          </p:nvPr>
        </p:nvSpPr>
        <p:spPr>
          <a:xfrm>
            <a:off x="238895" y="139246"/>
            <a:ext cx="2438990" cy="1143000"/>
          </a:xfrm>
          <a:prstGeom prst="rect">
            <a:avLst/>
          </a:prstGeom>
        </p:spPr>
        <p:txBody>
          <a:bodyPr vert="horz" wrap="square" lIns="91440" tIns="45720" rIns="91440" bIns="45720" numCol="1" rtlCol="0" anchor="ctr">
            <a:normAutofit/>
          </a:bodyPr>
          <a:lstStyle/>
          <a:p>
            <a:r>
              <a:rPr lang="en-US" b="1" dirty="0" smtClean="0"/>
              <a:t>Volume</a:t>
            </a:r>
          </a:p>
        </p:txBody>
      </p:sp>
      <p:sp>
        <p:nvSpPr>
          <p:cNvPr id="35" name="Text Box 35"/>
          <p:cNvSpPr>
            <a:spLocks noGrp="1"/>
          </p:cNvSpPr>
          <p:nvPr>
            <p:ph type="body" idx="4294967295"/>
          </p:nvPr>
        </p:nvSpPr>
        <p:spPr>
          <a:xfrm>
            <a:off x="2333414" y="341720"/>
            <a:ext cx="8939831" cy="820874"/>
          </a:xfrm>
          <a:prstGeom prst="rect">
            <a:avLst/>
          </a:prstGeom>
        </p:spPr>
        <p:txBody>
          <a:bodyPr vert="horz" wrap="square" lIns="91440" tIns="45720" rIns="91440" bIns="45720" numCol="1" rtlCol="0" anchor="t">
            <a:normAutofit/>
          </a:bodyPr>
          <a:lstStyle/>
          <a:p>
            <a:pPr marL="342900" indent="-342900">
              <a:buNone/>
            </a:pPr>
            <a:r>
              <a:rPr lang="en-US" sz="2400" b="1" dirty="0" smtClean="0"/>
              <a:t>	Measurement of the amount of space an object takes up</a:t>
            </a:r>
          </a:p>
          <a:p>
            <a:pPr marL="742950" lvl="1" indent="-285750"/>
            <a:r>
              <a:rPr lang="en-US" sz="2000" b="1" dirty="0" smtClean="0"/>
              <a:t>Measured in milliliters (mL) or cubic centimeters (cm</a:t>
            </a:r>
            <a:r>
              <a:rPr lang="en-US" sz="2000" b="1" baseline="30000" dirty="0" smtClean="0"/>
              <a:t>3</a:t>
            </a:r>
            <a:r>
              <a:rPr lang="en-US" sz="2000" b="1" dirty="0"/>
              <a:t>)</a:t>
            </a:r>
            <a:endParaRPr lang="en-US" sz="2000" b="1" baseline="30000" dirty="0" smtClean="0"/>
          </a:p>
        </p:txBody>
      </p:sp>
      <p:pic>
        <p:nvPicPr>
          <p:cNvPr id="36" name="Picture 36"/>
          <p:cNvPicPr>
            <a:picLocks/>
          </p:cNvPicPr>
          <p:nvPr/>
        </p:nvPicPr>
        <p:blipFill>
          <a:blip r:embed="rId2"/>
          <a:stretch/>
        </p:blipFill>
        <p:spPr>
          <a:xfrm>
            <a:off x="513215" y="1615350"/>
            <a:ext cx="6335712" cy="2476500"/>
          </a:xfrm>
          <a:prstGeom prst="rect">
            <a:avLst/>
          </a:prstGeom>
          <a:noFill/>
        </p:spPr>
      </p:pic>
      <p:sp>
        <p:nvSpPr>
          <p:cNvPr id="2" name="TextBox 1"/>
          <p:cNvSpPr txBox="1"/>
          <p:nvPr/>
        </p:nvSpPr>
        <p:spPr>
          <a:xfrm>
            <a:off x="1771711" y="2668934"/>
            <a:ext cx="11229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Calibri" panose="020F0502020204030204"/>
                <a:ea typeface="+mn-ea"/>
                <a:cs typeface="+mn-cs"/>
              </a:rPr>
              <a:t>4.88 cm</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TextBox 7"/>
          <p:cNvSpPr txBox="1"/>
          <p:nvPr/>
        </p:nvSpPr>
        <p:spPr>
          <a:xfrm>
            <a:off x="3504716" y="3265472"/>
            <a:ext cx="9627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Calibri" panose="020F0502020204030204"/>
                <a:ea typeface="+mn-ea"/>
                <a:cs typeface="+mn-cs"/>
              </a:rPr>
              <a:t>15 cm</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9" name="TextBox 8"/>
          <p:cNvSpPr txBox="1"/>
          <p:nvPr/>
        </p:nvSpPr>
        <p:spPr>
          <a:xfrm>
            <a:off x="4558937" y="1732764"/>
            <a:ext cx="11103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Calibri" panose="020F0502020204030204"/>
                <a:ea typeface="+mn-ea"/>
                <a:cs typeface="+mn-cs"/>
              </a:rPr>
              <a:t>2.74 cm</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TextBox 2"/>
          <p:cNvSpPr txBox="1"/>
          <p:nvPr/>
        </p:nvSpPr>
        <p:spPr>
          <a:xfrm>
            <a:off x="7458998" y="2480642"/>
            <a:ext cx="4376057"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Volume 	= height x length x width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V 	=    h    x     l      x    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V     = 4.88 cm x 15 cm x 2.74 cm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V	= 200.568 cm</a:t>
            </a:r>
            <a:r>
              <a:rPr kumimoji="0" lang="en-US" sz="2000" b="0" i="0" u="none" strike="noStrike" kern="1200" cap="none" spc="0" normalizeH="0" baseline="30000" noProof="0" dirty="0" smtClean="0">
                <a:ln>
                  <a:noFill/>
                </a:ln>
                <a:solidFill>
                  <a:prstClr val="black"/>
                </a:solidFill>
                <a:effectLst/>
                <a:uLnTx/>
                <a:uFillTx/>
                <a:latin typeface="Calibri" panose="020F0502020204030204"/>
                <a:ea typeface="+mn-ea"/>
                <a:cs typeface="+mn-cs"/>
              </a:rPr>
              <a:t>3</a:t>
            </a:r>
            <a:endPar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00576"/>
            <a:ext cx="9940834" cy="1557424"/>
          </a:xfrm>
          <a:prstGeom prst="rect">
            <a:avLst/>
          </a:prstGeom>
        </p:spPr>
      </p:pic>
      <p:cxnSp>
        <p:nvCxnSpPr>
          <p:cNvPr id="5" name="Straight Arrow Connector 4"/>
          <p:cNvCxnSpPr/>
          <p:nvPr/>
        </p:nvCxnSpPr>
        <p:spPr>
          <a:xfrm>
            <a:off x="3313696" y="4850294"/>
            <a:ext cx="0" cy="4572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2677885" y="4732114"/>
            <a:ext cx="6349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2.74</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5" name="Straight Arrow Connector 14"/>
          <p:cNvCxnSpPr/>
          <p:nvPr/>
        </p:nvCxnSpPr>
        <p:spPr>
          <a:xfrm>
            <a:off x="5771976" y="4856920"/>
            <a:ext cx="0" cy="4572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5136165" y="4738740"/>
            <a:ext cx="6349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4.88</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1606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bldP spid="2" grpId="0"/>
      <p:bldP spid="8" grpId="0"/>
      <p:bldP spid="9" grpId="0"/>
      <p:bldP spid="6"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676400" y="0"/>
            <a:ext cx="3924300" cy="1143000"/>
          </a:xfrm>
        </p:spPr>
        <p:txBody>
          <a:bodyPr/>
          <a:lstStyle/>
          <a:p>
            <a:r>
              <a:rPr lang="en-US" altLang="en-US" dirty="0" smtClean="0"/>
              <a:t>Meters Estimates</a:t>
            </a:r>
            <a:endParaRPr lang="en-US" altLang="en-US" dirty="0"/>
          </a:p>
        </p:txBody>
      </p:sp>
      <p:sp>
        <p:nvSpPr>
          <p:cNvPr id="5123" name="Rectangle 3"/>
          <p:cNvSpPr>
            <a:spLocks noGrp="1" noChangeArrowheads="1"/>
          </p:cNvSpPr>
          <p:nvPr>
            <p:ph type="body" sz="half" idx="1"/>
          </p:nvPr>
        </p:nvSpPr>
        <p:spPr>
          <a:xfrm>
            <a:off x="1621796" y="1143000"/>
            <a:ext cx="8705850" cy="4525963"/>
          </a:xfrm>
        </p:spPr>
        <p:txBody>
          <a:bodyPr/>
          <a:lstStyle/>
          <a:p>
            <a:r>
              <a:rPr lang="en-US" altLang="en-US" sz="2800" dirty="0"/>
              <a:t>Meters </a:t>
            </a:r>
            <a:r>
              <a:rPr lang="en-US" altLang="en-US" sz="2800" dirty="0" smtClean="0"/>
              <a:t>measures </a:t>
            </a:r>
            <a:r>
              <a:rPr lang="en-US" altLang="en-US" sz="2800" dirty="0"/>
              <a:t>length or distance</a:t>
            </a:r>
          </a:p>
          <a:p>
            <a:r>
              <a:rPr lang="en-US" altLang="en-US" sz="2800" dirty="0"/>
              <a:t>One millimeter is about the thickness of </a:t>
            </a:r>
            <a:r>
              <a:rPr lang="en-US" altLang="en-US" sz="2800" dirty="0" smtClean="0"/>
              <a:t>…….</a:t>
            </a:r>
          </a:p>
          <a:p>
            <a:r>
              <a:rPr lang="en-US" altLang="en-US" sz="2800" dirty="0"/>
              <a:t>One centimeter is about the width of </a:t>
            </a:r>
            <a:r>
              <a:rPr lang="en-US" altLang="en-US" sz="2800" dirty="0" smtClean="0"/>
              <a:t>…….</a:t>
            </a:r>
          </a:p>
          <a:p>
            <a:r>
              <a:rPr lang="en-US" altLang="en-US" sz="2800" dirty="0" smtClean="0"/>
              <a:t>One meter </a:t>
            </a:r>
            <a:r>
              <a:rPr lang="en-US" altLang="en-US" sz="2800" dirty="0"/>
              <a:t>is about the </a:t>
            </a:r>
            <a:r>
              <a:rPr lang="en-US" altLang="en-US" sz="2800" dirty="0" smtClean="0"/>
              <a:t>width</a:t>
            </a:r>
          </a:p>
          <a:p>
            <a:r>
              <a:rPr lang="en-US" altLang="en-US" sz="2800" dirty="0" smtClean="0"/>
              <a:t>One  </a:t>
            </a:r>
            <a:r>
              <a:rPr lang="en-US" altLang="en-US" sz="2800" dirty="0"/>
              <a:t>kilometer is </a:t>
            </a:r>
            <a:r>
              <a:rPr lang="en-US" altLang="en-US" sz="2800" dirty="0" smtClean="0"/>
              <a:t>about …….</a:t>
            </a:r>
          </a:p>
          <a:p>
            <a:endParaRPr lang="en-US" altLang="en-US" sz="2800" dirty="0"/>
          </a:p>
          <a:p>
            <a:pPr>
              <a:buFontTx/>
              <a:buNone/>
            </a:pPr>
            <a:endParaRPr lang="en-US" altLang="en-US" sz="28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6630" y="1203766"/>
            <a:ext cx="1070992" cy="131191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7896" y="2576441"/>
            <a:ext cx="3302000" cy="2476500"/>
          </a:xfrm>
          <a:prstGeom prst="rect">
            <a:avLst/>
          </a:prstGeom>
          <a:effectLst>
            <a:softEdge rad="31750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4661" y="111688"/>
            <a:ext cx="1724025" cy="132175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0888" y="3814691"/>
            <a:ext cx="3095625" cy="1695450"/>
          </a:xfrm>
          <a:prstGeom prst="rect">
            <a:avLst/>
          </a:prstGeom>
        </p:spPr>
      </p:pic>
      <p:sp>
        <p:nvSpPr>
          <p:cNvPr id="10" name="TextBox 9"/>
          <p:cNvSpPr txBox="1"/>
          <p:nvPr/>
        </p:nvSpPr>
        <p:spPr>
          <a:xfrm>
            <a:off x="8366513" y="5145743"/>
            <a:ext cx="35089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x</a:t>
            </a:r>
            <a:r>
              <a:rPr kumimoji="0" lang="en-US" sz="2800" b="1" i="0" u="none" strike="noStrike" kern="1200" cap="none" spc="0" normalizeH="0" baseline="0" noProof="0" dirty="0" smtClean="0">
                <a:ln>
                  <a:noFill/>
                </a:ln>
                <a:solidFill>
                  <a:srgbClr val="FF0000"/>
                </a:solidFill>
                <a:effectLst/>
                <a:uLnTx/>
                <a:uFillTx/>
                <a:latin typeface="Arial"/>
                <a:ea typeface="+mn-ea"/>
                <a:cs typeface="+mn-cs"/>
              </a:rPr>
              <a:t>6 or ~6 city blocks</a:t>
            </a:r>
            <a:endParaRPr kumimoji="0" lang="en-US" sz="2800" b="1" i="0" u="none" strike="noStrike" kern="1200" cap="none" spc="0" normalizeH="0" baseline="0" noProof="0" dirty="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1386811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2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714500" y="160338"/>
            <a:ext cx="2495550" cy="506412"/>
          </a:xfrm>
        </p:spPr>
        <p:txBody>
          <a:bodyPr/>
          <a:lstStyle/>
          <a:p>
            <a:r>
              <a:rPr lang="en-US" altLang="en-US" dirty="0"/>
              <a:t>Gram	</a:t>
            </a:r>
          </a:p>
        </p:txBody>
      </p:sp>
      <p:sp>
        <p:nvSpPr>
          <p:cNvPr id="24579" name="Rectangle 3"/>
          <p:cNvSpPr>
            <a:spLocks noGrp="1" noChangeArrowheads="1"/>
          </p:cNvSpPr>
          <p:nvPr>
            <p:ph type="body" sz="half" idx="1"/>
          </p:nvPr>
        </p:nvSpPr>
        <p:spPr>
          <a:xfrm>
            <a:off x="1714500" y="666750"/>
            <a:ext cx="10096500" cy="4525963"/>
          </a:xfrm>
        </p:spPr>
        <p:txBody>
          <a:bodyPr/>
          <a:lstStyle/>
          <a:p>
            <a:r>
              <a:rPr lang="en-US" altLang="en-US" sz="2400" dirty="0"/>
              <a:t>Grams are used to measure mass or the weight of an object</a:t>
            </a:r>
            <a:r>
              <a:rPr lang="en-US" altLang="en-US" sz="2400" dirty="0" smtClean="0"/>
              <a:t>.</a:t>
            </a:r>
          </a:p>
          <a:p>
            <a:r>
              <a:rPr lang="en-US" altLang="en-US" sz="2400" dirty="0" smtClean="0"/>
              <a:t>1 milligram </a:t>
            </a:r>
            <a:r>
              <a:rPr lang="en-US" altLang="en-US" sz="2400" dirty="0"/>
              <a:t>weighs about as much </a:t>
            </a:r>
            <a:r>
              <a:rPr lang="en-US" altLang="en-US" sz="2400" dirty="0" smtClean="0"/>
              <a:t>as…..</a:t>
            </a:r>
          </a:p>
          <a:p>
            <a:endParaRPr lang="en-US" altLang="en-US" sz="2400" dirty="0" smtClean="0"/>
          </a:p>
          <a:p>
            <a:endParaRPr lang="en-US" altLang="en-US" sz="2400" dirty="0" smtClean="0"/>
          </a:p>
          <a:p>
            <a:endParaRPr lang="en-US" altLang="en-US" sz="2400" dirty="0" smtClean="0"/>
          </a:p>
          <a:p>
            <a:endParaRPr lang="en-US" altLang="en-US" sz="2400" dirty="0"/>
          </a:p>
          <a:p>
            <a:r>
              <a:rPr lang="en-US" altLang="en-US" sz="2400" dirty="0" smtClean="0"/>
              <a:t> 1 gram </a:t>
            </a:r>
            <a:r>
              <a:rPr lang="en-US" altLang="en-US" sz="2400" dirty="0"/>
              <a:t>weighs about as much as a small paper clip.</a:t>
            </a:r>
          </a:p>
          <a:p>
            <a:endParaRPr lang="en-US" altLang="en-US" sz="2400" dirty="0" smtClean="0"/>
          </a:p>
          <a:p>
            <a:r>
              <a:rPr lang="en-US" altLang="en-US" sz="2400" dirty="0" smtClean="0"/>
              <a:t>1 </a:t>
            </a:r>
            <a:r>
              <a:rPr lang="en-US" altLang="en-US" sz="2400" dirty="0"/>
              <a:t>kilogram weighs about as much </a:t>
            </a:r>
            <a:r>
              <a:rPr lang="en-US" altLang="en-US" sz="2400" dirty="0" smtClean="0"/>
              <a:t>as…. </a:t>
            </a:r>
            <a:endParaRPr lang="en-US" altLang="en-US" sz="2400" dirty="0"/>
          </a:p>
          <a:p>
            <a:endParaRPr lang="en-US" altLang="en-US" sz="2400" dirty="0" smtClean="0"/>
          </a:p>
          <a:p>
            <a:endParaRPr lang="en-US" altLang="en-US" sz="2400" dirty="0"/>
          </a:p>
          <a:p>
            <a:pPr>
              <a:buFontTx/>
              <a:buNone/>
            </a:pPr>
            <a:endParaRPr lang="en-US" altLang="en-US" sz="2400" dirty="0"/>
          </a:p>
        </p:txBody>
      </p:sp>
      <p:pic>
        <p:nvPicPr>
          <p:cNvPr id="24584" name="Picture 8"/>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a:xfrm>
            <a:off x="10443369" y="0"/>
            <a:ext cx="1748631" cy="1748631"/>
          </a:xfrm>
          <a:no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1458" y="1585573"/>
            <a:ext cx="2906038" cy="16573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1458" y="1213727"/>
            <a:ext cx="1193681" cy="106980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2085" y="3530431"/>
            <a:ext cx="1894226" cy="1374774"/>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1458" y="4002088"/>
            <a:ext cx="1785938" cy="2381250"/>
          </a:xfrm>
          <a:prstGeom prst="rect">
            <a:avLst/>
          </a:prstGeom>
        </p:spPr>
      </p:pic>
    </p:spTree>
    <p:extLst>
      <p:ext uri="{BB962C8B-B14F-4D97-AF65-F5344CB8AC3E}">
        <p14:creationId xmlns:p14="http://schemas.microsoft.com/office/powerpoint/2010/main" val="271407681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57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579">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676400" y="0"/>
            <a:ext cx="3067050" cy="1143000"/>
          </a:xfrm>
        </p:spPr>
        <p:txBody>
          <a:bodyPr/>
          <a:lstStyle/>
          <a:p>
            <a:r>
              <a:rPr lang="en-US" altLang="en-US" dirty="0"/>
              <a:t>Liters</a:t>
            </a:r>
          </a:p>
        </p:txBody>
      </p:sp>
      <p:sp>
        <p:nvSpPr>
          <p:cNvPr id="34819" name="Rectangle 3"/>
          <p:cNvSpPr>
            <a:spLocks noGrp="1" noChangeArrowheads="1"/>
          </p:cNvSpPr>
          <p:nvPr>
            <p:ph type="body" sz="half" idx="1"/>
          </p:nvPr>
        </p:nvSpPr>
        <p:spPr>
          <a:xfrm>
            <a:off x="2113706" y="903288"/>
            <a:ext cx="9449644" cy="4525963"/>
          </a:xfrm>
        </p:spPr>
        <p:txBody>
          <a:bodyPr/>
          <a:lstStyle/>
          <a:p>
            <a:r>
              <a:rPr lang="en-US" altLang="en-US" sz="2800" dirty="0"/>
              <a:t>Liters measure liquids or capacity</a:t>
            </a:r>
            <a:r>
              <a:rPr lang="en-US" altLang="en-US" sz="2800" dirty="0" smtClean="0"/>
              <a:t>.</a:t>
            </a:r>
          </a:p>
          <a:p>
            <a:r>
              <a:rPr lang="en-US" altLang="en-US" sz="2800" dirty="0"/>
              <a:t>1 milliliter is about the amount of </a:t>
            </a:r>
            <a:r>
              <a:rPr lang="en-US" altLang="en-US" sz="2800" dirty="0" smtClean="0"/>
              <a:t>…….</a:t>
            </a:r>
          </a:p>
          <a:p>
            <a:r>
              <a:rPr lang="en-US" altLang="en-US" sz="2800" dirty="0"/>
              <a:t>1 liter </a:t>
            </a:r>
            <a:r>
              <a:rPr lang="en-US" altLang="en-US" sz="2800" dirty="0" smtClean="0"/>
              <a:t>is about ……</a:t>
            </a:r>
          </a:p>
          <a:p>
            <a:endParaRPr lang="en-US" altLang="en-US" sz="2800" dirty="0"/>
          </a:p>
          <a:p>
            <a:endParaRPr lang="en-US" altLang="en-US" sz="2800" dirty="0" smtClean="0"/>
          </a:p>
          <a:p>
            <a:endParaRPr lang="en-US" altLang="en-US" sz="2800" dirty="0"/>
          </a:p>
          <a:p>
            <a:endParaRPr lang="en-US" altLang="en-US" sz="2800" dirty="0" smtClean="0"/>
          </a:p>
          <a:p>
            <a:r>
              <a:rPr lang="en-US" altLang="en-US" sz="2800" dirty="0"/>
              <a:t>A kiloliter would be </a:t>
            </a:r>
            <a:r>
              <a:rPr lang="en-US" altLang="en-US" sz="2800" dirty="0" smtClean="0"/>
              <a:t>about…. </a:t>
            </a:r>
            <a:endParaRPr lang="en-US" altLang="en-US" sz="2800" dirty="0"/>
          </a:p>
          <a:p>
            <a:endParaRPr lang="en-US" altLang="en-US" sz="2800" dirty="0"/>
          </a:p>
        </p:txBody>
      </p:sp>
      <p:pic>
        <p:nvPicPr>
          <p:cNvPr id="34821" name="Picture 5"/>
          <p:cNvPicPr>
            <a:picLocks noGrp="1" noChangeAspect="1" noChangeArrowheads="1"/>
          </p:cNvPicPr>
          <p:nvPr>
            <p:ph sz="half" idx="2"/>
          </p:nvPr>
        </p:nvPicPr>
        <p:blipFill>
          <a:blip r:embed="rId2" cstate="hqprint">
            <a:extLst>
              <a:ext uri="{28A0092B-C50C-407E-A947-70E740481C1C}">
                <a14:useLocalDpi xmlns:a14="http://schemas.microsoft.com/office/drawing/2010/main" val="0"/>
              </a:ext>
            </a:extLst>
          </a:blip>
          <a:srcRect/>
          <a:stretch>
            <a:fillRect/>
          </a:stretch>
        </p:blipFill>
        <p:spPr>
          <a:xfrm>
            <a:off x="28153" y="110330"/>
            <a:ext cx="1637456" cy="4030662"/>
          </a:xfrm>
          <a:noFill/>
          <a:ln/>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8325" y="454818"/>
            <a:ext cx="2495550"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1688" y="2017852"/>
            <a:ext cx="2709862" cy="2362200"/>
          </a:xfrm>
          <a:prstGeom prst="rect">
            <a:avLst/>
          </a:prstGeom>
        </p:spPr>
      </p:pic>
      <p:sp>
        <p:nvSpPr>
          <p:cNvPr id="3" name="Rectangle 2"/>
          <p:cNvSpPr/>
          <p:nvPr/>
        </p:nvSpPr>
        <p:spPr>
          <a:xfrm>
            <a:off x="6798622" y="5693053"/>
            <a:ext cx="438372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Arial"/>
                <a:ea typeface="+mn-ea"/>
                <a:cs typeface="+mn-cs"/>
              </a:rPr>
              <a:t>500 2-liter bottles of pop</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2925" y="4998246"/>
            <a:ext cx="2355078" cy="1758949"/>
          </a:xfrm>
          <a:prstGeom prst="rect">
            <a:avLst/>
          </a:prstGeom>
        </p:spPr>
      </p:pic>
    </p:spTree>
    <p:extLst>
      <p:ext uri="{BB962C8B-B14F-4D97-AF65-F5344CB8AC3E}">
        <p14:creationId xmlns:p14="http://schemas.microsoft.com/office/powerpoint/2010/main" val="66484551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81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819">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flipH="1">
            <a:off x="106663" y="0"/>
            <a:ext cx="875876" cy="1515265"/>
          </a:xfrm>
          <a:prstGeom prst="rect">
            <a:avLst/>
          </a:prstGeom>
        </p:spPr>
      </p:pic>
      <p:pic>
        <p:nvPicPr>
          <p:cNvPr id="6" name="Picture 5"/>
          <p:cNvPicPr>
            <a:picLocks noChangeAspect="1"/>
          </p:cNvPicPr>
          <p:nvPr/>
        </p:nvPicPr>
        <p:blipFill>
          <a:blip r:embed="rId3"/>
          <a:stretch>
            <a:fillRect/>
          </a:stretch>
        </p:blipFill>
        <p:spPr>
          <a:xfrm>
            <a:off x="11217902" y="-1394"/>
            <a:ext cx="974098" cy="1515265"/>
          </a:xfrm>
          <a:prstGeom prst="rect">
            <a:avLst/>
          </a:prstGeom>
        </p:spPr>
      </p:pic>
      <p:sp>
        <p:nvSpPr>
          <p:cNvPr id="2" name="TextBox 1"/>
          <p:cNvSpPr txBox="1"/>
          <p:nvPr/>
        </p:nvSpPr>
        <p:spPr>
          <a:xfrm>
            <a:off x="4033055" y="1972717"/>
            <a:ext cx="3831647" cy="830997"/>
          </a:xfrm>
          <a:prstGeom prst="rect">
            <a:avLst/>
          </a:prstGeom>
          <a:noFill/>
        </p:spPr>
        <p:txBody>
          <a:bodyPr wrap="square" rtlCol="0">
            <a:spAutoFit/>
          </a:bodyPr>
          <a:lstStyle/>
          <a:p>
            <a:r>
              <a:rPr lang="en-US" sz="2400" b="1" u="sng" dirty="0"/>
              <a:t>Metric Common Base Units</a:t>
            </a:r>
            <a:endParaRPr lang="en-US" sz="2400" dirty="0"/>
          </a:p>
          <a:p>
            <a:endParaRPr lang="en-US" sz="2400" dirty="0"/>
          </a:p>
        </p:txBody>
      </p:sp>
      <p:graphicFrame>
        <p:nvGraphicFramePr>
          <p:cNvPr id="3" name="Table 2"/>
          <p:cNvGraphicFramePr>
            <a:graphicFrameLocks noGrp="1"/>
          </p:cNvGraphicFramePr>
          <p:nvPr>
            <p:extLst>
              <p:ext uri="{D42A27DB-BD31-4B8C-83A1-F6EECF244321}">
                <p14:modId xmlns:p14="http://schemas.microsoft.com/office/powerpoint/2010/main" val="1623644685"/>
              </p:ext>
            </p:extLst>
          </p:nvPr>
        </p:nvGraphicFramePr>
        <p:xfrm>
          <a:off x="3551530" y="2646930"/>
          <a:ext cx="4444408" cy="2651760"/>
        </p:xfrm>
        <a:graphic>
          <a:graphicData uri="http://schemas.openxmlformats.org/drawingml/2006/table">
            <a:tbl>
              <a:tblPr firstRow="1" bandRow="1">
                <a:tableStyleId>{5C22544A-7EE6-4342-B048-85BDC9FD1C3A}</a:tableStyleId>
              </a:tblPr>
              <a:tblGrid>
                <a:gridCol w="1481469">
                  <a:extLst>
                    <a:ext uri="{9D8B030D-6E8A-4147-A177-3AD203B41FA5}">
                      <a16:colId xmlns:a16="http://schemas.microsoft.com/office/drawing/2014/main" val="20000"/>
                    </a:ext>
                  </a:extLst>
                </a:gridCol>
                <a:gridCol w="1780157">
                  <a:extLst>
                    <a:ext uri="{9D8B030D-6E8A-4147-A177-3AD203B41FA5}">
                      <a16:colId xmlns:a16="http://schemas.microsoft.com/office/drawing/2014/main" val="20001"/>
                    </a:ext>
                  </a:extLst>
                </a:gridCol>
                <a:gridCol w="1182782">
                  <a:extLst>
                    <a:ext uri="{9D8B030D-6E8A-4147-A177-3AD203B41FA5}">
                      <a16:colId xmlns:a16="http://schemas.microsoft.com/office/drawing/2014/main" val="20002"/>
                    </a:ext>
                  </a:extLst>
                </a:gridCol>
              </a:tblGrid>
              <a:tr h="370840">
                <a:tc>
                  <a:txBody>
                    <a:bodyPr/>
                    <a:lstStyle/>
                    <a:p>
                      <a:pPr algn="ctr"/>
                      <a:r>
                        <a:rPr lang="en-US" sz="2400" dirty="0"/>
                        <a:t>Measurement</a:t>
                      </a:r>
                    </a:p>
                  </a:txBody>
                  <a:tcPr/>
                </a:tc>
                <a:tc>
                  <a:txBody>
                    <a:bodyPr/>
                    <a:lstStyle/>
                    <a:p>
                      <a:pPr algn="ctr"/>
                      <a:r>
                        <a:rPr lang="en-US" sz="2400" dirty="0"/>
                        <a:t>Base unit</a:t>
                      </a:r>
                    </a:p>
                  </a:txBody>
                  <a:tcPr/>
                </a:tc>
                <a:tc>
                  <a:txBody>
                    <a:bodyPr/>
                    <a:lstStyle/>
                    <a:p>
                      <a:pPr algn="ctr"/>
                      <a:r>
                        <a:rPr lang="en-US" sz="2400" dirty="0"/>
                        <a:t>Symbol</a:t>
                      </a:r>
                    </a:p>
                  </a:txBody>
                  <a:tcPr/>
                </a:tc>
                <a:extLst>
                  <a:ext uri="{0D108BD9-81ED-4DB2-BD59-A6C34878D82A}">
                    <a16:rowId xmlns:a16="http://schemas.microsoft.com/office/drawing/2014/main" val="10000"/>
                  </a:ext>
                </a:extLst>
              </a:tr>
              <a:tr h="370840">
                <a:tc>
                  <a:txBody>
                    <a:bodyPr/>
                    <a:lstStyle/>
                    <a:p>
                      <a:pPr algn="ctr"/>
                      <a:r>
                        <a:rPr lang="en-US" sz="2400" dirty="0"/>
                        <a:t>Length</a:t>
                      </a:r>
                    </a:p>
                  </a:txBody>
                  <a:tcPr/>
                </a:tc>
                <a:tc>
                  <a:txBody>
                    <a:bodyPr/>
                    <a:lstStyle/>
                    <a:p>
                      <a:pPr algn="ctr"/>
                      <a:r>
                        <a:rPr lang="en-US" sz="2400" dirty="0"/>
                        <a:t>Meters</a:t>
                      </a:r>
                    </a:p>
                  </a:txBody>
                  <a:tcPr/>
                </a:tc>
                <a:tc>
                  <a:txBody>
                    <a:bodyPr/>
                    <a:lstStyle/>
                    <a:p>
                      <a:pPr algn="ctr"/>
                      <a:r>
                        <a:rPr lang="en-US" sz="2400" dirty="0"/>
                        <a:t>m</a:t>
                      </a:r>
                    </a:p>
                  </a:txBody>
                  <a:tcPr/>
                </a:tc>
                <a:extLst>
                  <a:ext uri="{0D108BD9-81ED-4DB2-BD59-A6C34878D82A}">
                    <a16:rowId xmlns:a16="http://schemas.microsoft.com/office/drawing/2014/main" val="10001"/>
                  </a:ext>
                </a:extLst>
              </a:tr>
              <a:tr h="370840">
                <a:tc>
                  <a:txBody>
                    <a:bodyPr/>
                    <a:lstStyle/>
                    <a:p>
                      <a:pPr algn="ctr"/>
                      <a:r>
                        <a:rPr lang="en-US" sz="2400" dirty="0"/>
                        <a:t>Volume</a:t>
                      </a:r>
                    </a:p>
                  </a:txBody>
                  <a:tcPr/>
                </a:tc>
                <a:tc>
                  <a:txBody>
                    <a:bodyPr/>
                    <a:lstStyle/>
                    <a:p>
                      <a:pPr algn="ctr"/>
                      <a:r>
                        <a:rPr lang="en-US" sz="2400" dirty="0"/>
                        <a:t>Liters</a:t>
                      </a:r>
                    </a:p>
                  </a:txBody>
                  <a:tcPr/>
                </a:tc>
                <a:tc>
                  <a:txBody>
                    <a:bodyPr/>
                    <a:lstStyle/>
                    <a:p>
                      <a:pPr algn="ctr"/>
                      <a:r>
                        <a:rPr lang="en-US" sz="2400" dirty="0"/>
                        <a:t>L</a:t>
                      </a:r>
                    </a:p>
                  </a:txBody>
                  <a:tcPr/>
                </a:tc>
                <a:extLst>
                  <a:ext uri="{0D108BD9-81ED-4DB2-BD59-A6C34878D82A}">
                    <a16:rowId xmlns:a16="http://schemas.microsoft.com/office/drawing/2014/main" val="10002"/>
                  </a:ext>
                </a:extLst>
              </a:tr>
              <a:tr h="370840">
                <a:tc>
                  <a:txBody>
                    <a:bodyPr/>
                    <a:lstStyle/>
                    <a:p>
                      <a:pPr algn="ctr"/>
                      <a:r>
                        <a:rPr lang="en-US" sz="2400" dirty="0"/>
                        <a:t>Mass</a:t>
                      </a:r>
                    </a:p>
                  </a:txBody>
                  <a:tcPr/>
                </a:tc>
                <a:tc>
                  <a:txBody>
                    <a:bodyPr/>
                    <a:lstStyle/>
                    <a:p>
                      <a:pPr algn="ctr"/>
                      <a:r>
                        <a:rPr lang="en-US" sz="2400" dirty="0"/>
                        <a:t>Grams</a:t>
                      </a:r>
                    </a:p>
                  </a:txBody>
                  <a:tcPr/>
                </a:tc>
                <a:tc>
                  <a:txBody>
                    <a:bodyPr/>
                    <a:lstStyle/>
                    <a:p>
                      <a:pPr algn="ctr"/>
                      <a:r>
                        <a:rPr lang="en-US" sz="2400" dirty="0"/>
                        <a:t>g</a:t>
                      </a:r>
                    </a:p>
                  </a:txBody>
                  <a:tcPr/>
                </a:tc>
                <a:extLst>
                  <a:ext uri="{0D108BD9-81ED-4DB2-BD59-A6C34878D82A}">
                    <a16:rowId xmlns:a16="http://schemas.microsoft.com/office/drawing/2014/main" val="10003"/>
                  </a:ext>
                </a:extLst>
              </a:tr>
              <a:tr h="427879">
                <a:tc>
                  <a:txBody>
                    <a:bodyPr/>
                    <a:lstStyle/>
                    <a:p>
                      <a:pPr algn="ctr"/>
                      <a:r>
                        <a:rPr lang="en-US" sz="2400" dirty="0"/>
                        <a:t>Time</a:t>
                      </a:r>
                    </a:p>
                  </a:txBody>
                  <a:tcPr/>
                </a:tc>
                <a:tc>
                  <a:txBody>
                    <a:bodyPr/>
                    <a:lstStyle/>
                    <a:p>
                      <a:pPr algn="ctr"/>
                      <a:r>
                        <a:rPr lang="en-US" sz="2400" dirty="0"/>
                        <a:t>Seconds</a:t>
                      </a:r>
                    </a:p>
                  </a:txBody>
                  <a:tcPr/>
                </a:tc>
                <a:tc>
                  <a:txBody>
                    <a:bodyPr/>
                    <a:lstStyle/>
                    <a:p>
                      <a:pPr algn="ctr"/>
                      <a:r>
                        <a:rPr lang="en-US" sz="2400" dirty="0"/>
                        <a:t>s</a:t>
                      </a:r>
                    </a:p>
                  </a:txBody>
                  <a:tcPr/>
                </a:tc>
                <a:extLst>
                  <a:ext uri="{0D108BD9-81ED-4DB2-BD59-A6C34878D82A}">
                    <a16:rowId xmlns:a16="http://schemas.microsoft.com/office/drawing/2014/main" val="10004"/>
                  </a:ext>
                </a:extLst>
              </a:tr>
            </a:tbl>
          </a:graphicData>
        </a:graphic>
      </p:graphicFrame>
      <p:sp>
        <p:nvSpPr>
          <p:cNvPr id="13" name="Rectangle 12">
            <a:extLst>
              <a:ext uri="{FF2B5EF4-FFF2-40B4-BE49-F238E27FC236}">
                <a16:creationId xmlns:a16="http://schemas.microsoft.com/office/drawing/2014/main" id="{059CBEE5-A21B-434B-9ED6-7139C8F6EB51}"/>
              </a:ext>
            </a:extLst>
          </p:cNvPr>
          <p:cNvSpPr/>
          <p:nvPr/>
        </p:nvSpPr>
        <p:spPr>
          <a:xfrm>
            <a:off x="1010093" y="-29738"/>
            <a:ext cx="2887330" cy="523220"/>
          </a:xfrm>
          <a:prstGeom prst="rect">
            <a:avLst/>
          </a:prstGeom>
        </p:spPr>
        <p:txBody>
          <a:bodyPr wrap="none">
            <a:spAutoFit/>
          </a:bodyPr>
          <a:lstStyle/>
          <a:p>
            <a:pPr algn="ctr"/>
            <a:r>
              <a:rPr 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Laboratory Skills</a:t>
            </a:r>
          </a:p>
        </p:txBody>
      </p:sp>
      <p:sp>
        <p:nvSpPr>
          <p:cNvPr id="14" name="Rectangle 13">
            <a:extLst>
              <a:ext uri="{FF2B5EF4-FFF2-40B4-BE49-F238E27FC236}">
                <a16:creationId xmlns:a16="http://schemas.microsoft.com/office/drawing/2014/main" id="{09D9340A-5D2F-46DA-B490-1A71EB437818}"/>
              </a:ext>
            </a:extLst>
          </p:cNvPr>
          <p:cNvSpPr/>
          <p:nvPr/>
        </p:nvSpPr>
        <p:spPr>
          <a:xfrm>
            <a:off x="1405651" y="598034"/>
            <a:ext cx="2446504" cy="523220"/>
          </a:xfrm>
          <a:prstGeom prst="rect">
            <a:avLst/>
          </a:prstGeom>
        </p:spPr>
        <p:txBody>
          <a:bodyPr wrap="none">
            <a:spAutoFit/>
          </a:bodyPr>
          <a:lstStyle/>
          <a:p>
            <a:r>
              <a:rPr lang="en-US" altLang="en-US" sz="2800" b="1" dirty="0">
                <a:latin typeface="Trebuchet MS" panose="020B0603020202020204" pitchFamily="34" charset="0"/>
              </a:rPr>
              <a:t>Measurement</a:t>
            </a:r>
            <a:endParaRPr lang="en-CA" sz="2800" dirty="0"/>
          </a:p>
        </p:txBody>
      </p:sp>
      <p:sp>
        <p:nvSpPr>
          <p:cNvPr id="15" name="Rectangle 14">
            <a:extLst>
              <a:ext uri="{FF2B5EF4-FFF2-40B4-BE49-F238E27FC236}">
                <a16:creationId xmlns:a16="http://schemas.microsoft.com/office/drawing/2014/main" id="{0ACE52D8-1C91-4481-A23C-A63F850D869C}"/>
              </a:ext>
            </a:extLst>
          </p:cNvPr>
          <p:cNvSpPr/>
          <p:nvPr/>
        </p:nvSpPr>
        <p:spPr>
          <a:xfrm>
            <a:off x="3897423" y="687164"/>
            <a:ext cx="7082643" cy="984885"/>
          </a:xfrm>
          <a:prstGeom prst="rect">
            <a:avLst/>
          </a:prstGeom>
        </p:spPr>
        <p:txBody>
          <a:bodyPr wrap="square">
            <a:spAutoFit/>
          </a:bodyPr>
          <a:lstStyle/>
          <a:p>
            <a:r>
              <a:rPr lang="en-US" altLang="en-US" sz="2000" dirty="0">
                <a:latin typeface="Trebuchet MS" panose="020B0603020202020204" pitchFamily="34" charset="0"/>
              </a:rPr>
              <a:t>Gives </a:t>
            </a:r>
            <a:r>
              <a:rPr lang="en-US" altLang="en-US" sz="2000" u="sng" dirty="0">
                <a:latin typeface="Trebuchet MS" panose="020B0603020202020204" pitchFamily="34" charset="0"/>
              </a:rPr>
              <a:t>exact</a:t>
            </a:r>
            <a:r>
              <a:rPr lang="en-US" altLang="en-US" sz="2000" dirty="0">
                <a:latin typeface="Trebuchet MS" panose="020B0603020202020204" pitchFamily="34" charset="0"/>
              </a:rPr>
              <a:t> information about an object’s characteristics.</a:t>
            </a:r>
          </a:p>
          <a:p>
            <a:endParaRPr lang="en-US" altLang="en-US" sz="2000" dirty="0">
              <a:latin typeface="Trebuchet MS" panose="020B0603020202020204" pitchFamily="34" charset="0"/>
            </a:endParaRPr>
          </a:p>
          <a:p>
            <a:pPr lvl="1"/>
            <a:r>
              <a:rPr lang="en-US" altLang="en-US" b="1" i="1" dirty="0">
                <a:solidFill>
                  <a:srgbClr val="C00000"/>
                </a:solidFill>
                <a:latin typeface="Trebuchet MS" panose="020B0603020202020204" pitchFamily="34" charset="0"/>
              </a:rPr>
              <a:t>Example</a:t>
            </a:r>
            <a:r>
              <a:rPr lang="en-US" altLang="en-US" dirty="0">
                <a:solidFill>
                  <a:srgbClr val="C00000"/>
                </a:solidFill>
                <a:latin typeface="Trebuchet MS" panose="020B0603020202020204" pitchFamily="34" charset="0"/>
              </a:rPr>
              <a:t>: </a:t>
            </a:r>
            <a:r>
              <a:rPr lang="en-US" altLang="en-US" dirty="0">
                <a:latin typeface="Trebuchet MS" panose="020B0603020202020204" pitchFamily="34" charset="0"/>
              </a:rPr>
              <a:t>A candle </a:t>
            </a:r>
            <a:r>
              <a:rPr lang="en-US" altLang="en-US" b="1" u="sng" dirty="0">
                <a:latin typeface="Trebuchet MS" panose="020B0603020202020204" pitchFamily="34" charset="0"/>
              </a:rPr>
              <a:t>is</a:t>
            </a:r>
            <a:r>
              <a:rPr lang="en-US" altLang="en-US" dirty="0">
                <a:latin typeface="Trebuchet MS" panose="020B0603020202020204" pitchFamily="34" charset="0"/>
              </a:rPr>
              <a:t> 12 cm long.</a:t>
            </a:r>
            <a:endParaRPr lang="en-CA" dirty="0"/>
          </a:p>
        </p:txBody>
      </p:sp>
    </p:spTree>
    <p:extLst>
      <p:ext uri="{BB962C8B-B14F-4D97-AF65-F5344CB8AC3E}">
        <p14:creationId xmlns:p14="http://schemas.microsoft.com/office/powerpoint/2010/main" val="339789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5"/>
          <p:cNvSpPr>
            <a:spLocks noChangeArrowheads="1" noChangeShapeType="1" noTextEdit="1"/>
          </p:cNvSpPr>
          <p:nvPr/>
        </p:nvSpPr>
        <p:spPr bwMode="auto">
          <a:xfrm>
            <a:off x="2167969" y="3157704"/>
            <a:ext cx="4267200" cy="2115826"/>
          </a:xfrm>
          <a:prstGeom prst="rect">
            <a:avLst/>
          </a:prstGeom>
        </p:spPr>
        <p:txBody>
          <a:bodyPr wrap="none" fromWordArt="1">
            <a:prstTxWarp prst="textPlain">
              <a:avLst>
                <a:gd name="adj" fmla="val 5060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GlooGun"/>
                <a:ea typeface="+mn-ea"/>
                <a:cs typeface="+mn-cs"/>
              </a:rPr>
              <a:t>The Story of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GlooGun"/>
                <a:ea typeface="+mn-ea"/>
                <a:cs typeface="+mn-cs"/>
              </a:rPr>
              <a:t>King Henry</a:t>
            </a:r>
          </a:p>
        </p:txBody>
      </p:sp>
      <p:pic>
        <p:nvPicPr>
          <p:cNvPr id="4" name="Picture 2" descr="https://hownowbrowncow101.files.wordpress.com/2010/06/brownc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8461" y="1746448"/>
            <a:ext cx="4285118" cy="465113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Grp="1" noChangeArrowheads="1"/>
          </p:cNvSpPr>
          <p:nvPr>
            <p:ph type="ctrTitle"/>
          </p:nvPr>
        </p:nvSpPr>
        <p:spPr>
          <a:xfrm flipH="1">
            <a:off x="1324493" y="1080242"/>
            <a:ext cx="6646483" cy="927279"/>
          </a:xfrm>
          <a:effectLst>
            <a:outerShdw dist="107763" dir="13500000" algn="ctr" rotWithShape="0">
              <a:schemeClr val="bg1">
                <a:alpha val="50000"/>
              </a:schemeClr>
            </a:outerShdw>
          </a:effectLst>
        </p:spPr>
        <p:txBody>
          <a:bodyPr/>
          <a:lstStyle/>
          <a:p>
            <a:pPr eaLnBrk="1" hangingPunct="1">
              <a:defRPr/>
            </a:pPr>
            <a:r>
              <a:rPr lang="en-US" sz="6600" dirty="0" smtClean="0">
                <a:latin typeface="Stencil" pitchFamily="82" charset="0"/>
              </a:rPr>
              <a:t>Metric System</a:t>
            </a:r>
            <a:endParaRPr lang="en-US" sz="5400" dirty="0">
              <a:latin typeface="Stencil" pitchFamily="82" charset="0"/>
            </a:endParaRPr>
          </a:p>
        </p:txBody>
      </p:sp>
    </p:spTree>
    <p:extLst>
      <p:ext uri="{BB962C8B-B14F-4D97-AF65-F5344CB8AC3E}">
        <p14:creationId xmlns:p14="http://schemas.microsoft.com/office/powerpoint/2010/main" val="3492535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0"/>
                                  </p:stCondLst>
                                  <p:childTnLst>
                                    <p:animScale>
                                      <p:cBhvr>
                                        <p:cTn id="6" dur="2000" fill="hold"/>
                                        <p:tgtEl>
                                          <p:spTgt spid="5"/>
                                        </p:tgtEl>
                                      </p:cBhvr>
                                      <p:by x="150000" y="150000"/>
                                    </p:animScale>
                                  </p:childTnLst>
                                </p:cTn>
                              </p:par>
                              <p:par>
                                <p:cTn id="7" presetID="32" presetClass="emph" presetSubtype="0" repeatCount="indefinite" fill="hold" grpId="0" nodeType="withEffect">
                                  <p:stCondLst>
                                    <p:cond delay="0"/>
                                  </p:stCondLst>
                                  <p:childTnLst>
                                    <p:animRot by="120000">
                                      <p:cBhvr>
                                        <p:cTn id="8" dur="100" fill="hold">
                                          <p:stCondLst>
                                            <p:cond delay="0"/>
                                          </p:stCondLst>
                                        </p:cTn>
                                        <p:tgtEl>
                                          <p:spTgt spid="3074"/>
                                        </p:tgtEl>
                                        <p:attrNameLst>
                                          <p:attrName>r</p:attrName>
                                        </p:attrNameLst>
                                      </p:cBhvr>
                                    </p:animRot>
                                    <p:animRot by="-240000">
                                      <p:cBhvr>
                                        <p:cTn id="9" dur="200" fill="hold">
                                          <p:stCondLst>
                                            <p:cond delay="200"/>
                                          </p:stCondLst>
                                        </p:cTn>
                                        <p:tgtEl>
                                          <p:spTgt spid="3074"/>
                                        </p:tgtEl>
                                        <p:attrNameLst>
                                          <p:attrName>r</p:attrName>
                                        </p:attrNameLst>
                                      </p:cBhvr>
                                    </p:animRot>
                                    <p:animRot by="240000">
                                      <p:cBhvr>
                                        <p:cTn id="10" dur="200" fill="hold">
                                          <p:stCondLst>
                                            <p:cond delay="400"/>
                                          </p:stCondLst>
                                        </p:cTn>
                                        <p:tgtEl>
                                          <p:spTgt spid="3074"/>
                                        </p:tgtEl>
                                        <p:attrNameLst>
                                          <p:attrName>r</p:attrName>
                                        </p:attrNameLst>
                                      </p:cBhvr>
                                    </p:animRot>
                                    <p:animRot by="-240000">
                                      <p:cBhvr>
                                        <p:cTn id="11" dur="200" fill="hold">
                                          <p:stCondLst>
                                            <p:cond delay="600"/>
                                          </p:stCondLst>
                                        </p:cTn>
                                        <p:tgtEl>
                                          <p:spTgt spid="3074"/>
                                        </p:tgtEl>
                                        <p:attrNameLst>
                                          <p:attrName>r</p:attrName>
                                        </p:attrNameLst>
                                      </p:cBhvr>
                                    </p:animRot>
                                    <p:animRot by="120000">
                                      <p:cBhvr>
                                        <p:cTn id="12" dur="200" fill="hold">
                                          <p:stCondLst>
                                            <p:cond delay="800"/>
                                          </p:stCondLst>
                                        </p:cTn>
                                        <p:tgtEl>
                                          <p:spTgt spid="307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a:xfrm>
            <a:off x="1744160" y="2332037"/>
            <a:ext cx="4750381" cy="4525963"/>
          </a:xfrm>
        </p:spPr>
        <p:txBody>
          <a:bodyPr/>
          <a:lstStyle/>
          <a:p>
            <a:r>
              <a:rPr lang="en-US" altLang="en-US" sz="4000" dirty="0"/>
              <a:t>Once upon a time in a faraway land there lived a king who loved chocolate milk. His name was King Henry.</a:t>
            </a:r>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3885" y="802543"/>
            <a:ext cx="2307493" cy="2045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3189" y="2879042"/>
            <a:ext cx="4844019" cy="377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descr="http://vignette2.wikia.nocookie.net/shrek/images/1/1f/Far_Far_Away_Sign_Shrek.jpg/revision/latest?cb=201105300355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3351" y="0"/>
            <a:ext cx="45720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9743" y="-367405"/>
            <a:ext cx="2073423" cy="2041205"/>
          </a:xfrm>
          <a:prstGeom prst="rect">
            <a:avLst/>
          </a:prstGeom>
        </p:spPr>
      </p:pic>
    </p:spTree>
    <p:extLst>
      <p:ext uri="{BB962C8B-B14F-4D97-AF65-F5344CB8AC3E}">
        <p14:creationId xmlns:p14="http://schemas.microsoft.com/office/powerpoint/2010/main" val="2140848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4098">
                                            <p:txEl>
                                              <p:pRg st="0" end="0"/>
                                            </p:txEl>
                                          </p:spTgt>
                                        </p:tgtEl>
                                        <p:attrNameLst>
                                          <p:attrName>style.visibility</p:attrName>
                                        </p:attrNameLst>
                                      </p:cBhvr>
                                      <p:to>
                                        <p:strVal val="visible"/>
                                      </p:to>
                                    </p:set>
                                  </p:childTnLst>
                                </p:cTn>
                              </p:par>
                              <p:par>
                                <p:cTn id="7" presetID="22" presetClass="entr" presetSubtype="8" fill="hold" nodeType="withEffect">
                                  <p:stCondLst>
                                    <p:cond delay="2000"/>
                                  </p:stCondLst>
                                  <p:childTnLst>
                                    <p:set>
                                      <p:cBhvr>
                                        <p:cTn id="8" dur="1" fill="hold">
                                          <p:stCondLst>
                                            <p:cond delay="0"/>
                                          </p:stCondLst>
                                        </p:cTn>
                                        <p:tgtEl>
                                          <p:spTgt spid="12290"/>
                                        </p:tgtEl>
                                        <p:attrNameLst>
                                          <p:attrName>style.visibility</p:attrName>
                                        </p:attrNameLst>
                                      </p:cBhvr>
                                      <p:to>
                                        <p:strVal val="visible"/>
                                      </p:to>
                                    </p:set>
                                    <p:animEffect transition="in" filter="wipe(left)">
                                      <p:cBhvr>
                                        <p:cTn id="9" dur="500"/>
                                        <p:tgtEl>
                                          <p:spTgt spid="12290"/>
                                        </p:tgtEl>
                                      </p:cBhvr>
                                    </p:animEffect>
                                  </p:childTnLst>
                                </p:cTn>
                              </p:par>
                              <p:par>
                                <p:cTn id="10" presetID="22" presetClass="entr" presetSubtype="1" fill="hold" nodeType="withEffect">
                                  <p:stCondLst>
                                    <p:cond delay="400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1" fill="hold" nodeType="withEffect">
                                  <p:stCondLst>
                                    <p:cond delay="6500"/>
                                  </p:stCondLst>
                                  <p:childTnLst>
                                    <p:set>
                                      <p:cBhvr>
                                        <p:cTn id="14" dur="1" fill="hold">
                                          <p:stCondLst>
                                            <p:cond delay="0"/>
                                          </p:stCondLst>
                                        </p:cTn>
                                        <p:tgtEl>
                                          <p:spTgt spid="4100"/>
                                        </p:tgtEl>
                                        <p:attrNameLst>
                                          <p:attrName>style.visibility</p:attrName>
                                        </p:attrNameLst>
                                      </p:cBhvr>
                                      <p:to>
                                        <p:strVal val="visible"/>
                                      </p:to>
                                    </p:set>
                                    <p:animEffect transition="in" filter="wipe(up)">
                                      <p:cBhvr>
                                        <p:cTn id="15" dur="500"/>
                                        <p:tgtEl>
                                          <p:spTgt spid="4100"/>
                                        </p:tgtEl>
                                      </p:cBhvr>
                                    </p:animEffect>
                                  </p:childTnLst>
                                </p:cTn>
                              </p:par>
                              <p:par>
                                <p:cTn id="16" presetID="22" presetClass="entr" presetSubtype="1" fill="hold" nodeType="withEffect">
                                  <p:stCondLst>
                                    <p:cond delay="850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a:xfrm>
            <a:off x="1901597" y="104775"/>
            <a:ext cx="5927059" cy="2819400"/>
          </a:xfrm>
        </p:spPr>
        <p:txBody>
          <a:bodyPr/>
          <a:lstStyle/>
          <a:p>
            <a:pPr marL="0" indent="0">
              <a:buNone/>
            </a:pPr>
            <a:r>
              <a:rPr lang="en-US" altLang="en-US" sz="2800" b="1" dirty="0"/>
              <a:t>Throughout his kingdom, King Henry made sure that all of the cows were fed great supplies of chocolate to continue to provide him with his beloved chocolate milk drink.</a:t>
            </a:r>
          </a:p>
        </p:txBody>
      </p:sp>
      <p:pic>
        <p:nvPicPr>
          <p:cNvPr id="5123" name="Picture 5" descr="happy_cow_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84620" y="2757434"/>
            <a:ext cx="2950712" cy="415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7" descr="Choco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3667" y="0"/>
            <a:ext cx="3208306" cy="256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8354" y="4935601"/>
            <a:ext cx="2567802" cy="1802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http://www.cowdepot.com/moolicto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8354" y="2924175"/>
            <a:ext cx="4383537" cy="17861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46902" y="4474809"/>
            <a:ext cx="1270142" cy="1902969"/>
          </a:xfrm>
          <a:prstGeom prst="rect">
            <a:avLst/>
          </a:prstGeom>
        </p:spPr>
      </p:pic>
    </p:spTree>
    <p:extLst>
      <p:ext uri="{BB962C8B-B14F-4D97-AF65-F5344CB8AC3E}">
        <p14:creationId xmlns:p14="http://schemas.microsoft.com/office/powerpoint/2010/main" val="408135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5122"/>
                                        </p:tgtEl>
                                        <p:attrNameLst>
                                          <p:attrName>style.visibility</p:attrName>
                                        </p:attrNameLst>
                                      </p:cBhvr>
                                      <p:to>
                                        <p:strVal val="visible"/>
                                      </p:to>
                                    </p:set>
                                  </p:childTnLst>
                                </p:cTn>
                              </p:par>
                              <p:par>
                                <p:cTn id="7" presetID="16" presetClass="entr" presetSubtype="26" fill="hold" nodeType="withEffect">
                                  <p:stCondLst>
                                    <p:cond delay="3500"/>
                                  </p:stCondLst>
                                  <p:childTnLst>
                                    <p:set>
                                      <p:cBhvr>
                                        <p:cTn id="8" dur="1" fill="hold">
                                          <p:stCondLst>
                                            <p:cond delay="0"/>
                                          </p:stCondLst>
                                        </p:cTn>
                                        <p:tgtEl>
                                          <p:spTgt spid="5123"/>
                                        </p:tgtEl>
                                        <p:attrNameLst>
                                          <p:attrName>style.visibility</p:attrName>
                                        </p:attrNameLst>
                                      </p:cBhvr>
                                      <p:to>
                                        <p:strVal val="visible"/>
                                      </p:to>
                                    </p:set>
                                    <p:animEffect transition="in" filter="barn(inHorizontal)">
                                      <p:cBhvr>
                                        <p:cTn id="9" dur="500"/>
                                        <p:tgtEl>
                                          <p:spTgt spid="5123"/>
                                        </p:tgtEl>
                                      </p:cBhvr>
                                    </p:animEffect>
                                  </p:childTnLst>
                                </p:cTn>
                              </p:par>
                              <p:par>
                                <p:cTn id="10" presetID="42" presetClass="entr" presetSubtype="0" fill="hold" nodeType="withEffect">
                                  <p:stCondLst>
                                    <p:cond delay="3500"/>
                                  </p:stCondLst>
                                  <p:childTnLst>
                                    <p:set>
                                      <p:cBhvr>
                                        <p:cTn id="11" dur="1" fill="hold">
                                          <p:stCondLst>
                                            <p:cond delay="0"/>
                                          </p:stCondLst>
                                        </p:cTn>
                                        <p:tgtEl>
                                          <p:spTgt spid="5126"/>
                                        </p:tgtEl>
                                        <p:attrNameLst>
                                          <p:attrName>style.visibility</p:attrName>
                                        </p:attrNameLst>
                                      </p:cBhvr>
                                      <p:to>
                                        <p:strVal val="visible"/>
                                      </p:to>
                                    </p:set>
                                    <p:animEffect transition="in" filter="fade">
                                      <p:cBhvr>
                                        <p:cTn id="12" dur="1000"/>
                                        <p:tgtEl>
                                          <p:spTgt spid="5126"/>
                                        </p:tgtEl>
                                      </p:cBhvr>
                                    </p:animEffect>
                                    <p:anim calcmode="lin" valueType="num">
                                      <p:cBhvr>
                                        <p:cTn id="13" dur="1000" fill="hold"/>
                                        <p:tgtEl>
                                          <p:spTgt spid="5126"/>
                                        </p:tgtEl>
                                        <p:attrNameLst>
                                          <p:attrName>ppt_x</p:attrName>
                                        </p:attrNameLst>
                                      </p:cBhvr>
                                      <p:tavLst>
                                        <p:tav tm="0">
                                          <p:val>
                                            <p:strVal val="#ppt_x"/>
                                          </p:val>
                                        </p:tav>
                                        <p:tav tm="100000">
                                          <p:val>
                                            <p:strVal val="#ppt_x"/>
                                          </p:val>
                                        </p:tav>
                                      </p:tavLst>
                                    </p:anim>
                                    <p:anim calcmode="lin" valueType="num">
                                      <p:cBhvr>
                                        <p:cTn id="14" dur="1000" fill="hold"/>
                                        <p:tgtEl>
                                          <p:spTgt spid="5126"/>
                                        </p:tgtEl>
                                        <p:attrNameLst>
                                          <p:attrName>ppt_y</p:attrName>
                                        </p:attrNameLst>
                                      </p:cBhvr>
                                      <p:tavLst>
                                        <p:tav tm="0">
                                          <p:val>
                                            <p:strVal val="#ppt_y+.1"/>
                                          </p:val>
                                        </p:tav>
                                        <p:tav tm="100000">
                                          <p:val>
                                            <p:strVal val="#ppt_y"/>
                                          </p:val>
                                        </p:tav>
                                      </p:tavLst>
                                    </p:anim>
                                  </p:childTnLst>
                                </p:cTn>
                              </p:par>
                              <p:par>
                                <p:cTn id="15" presetID="1" presetClass="entr" presetSubtype="0" fill="hold" nodeType="withEffect">
                                  <p:stCondLst>
                                    <p:cond delay="5500"/>
                                  </p:stCondLst>
                                  <p:childTnLst>
                                    <p:set>
                                      <p:cBhvr>
                                        <p:cTn id="16" dur="1" fill="hold">
                                          <p:stCondLst>
                                            <p:cond delay="499"/>
                                          </p:stCondLst>
                                        </p:cTn>
                                        <p:tgtEl>
                                          <p:spTgt spid="5124"/>
                                        </p:tgtEl>
                                        <p:attrNameLst>
                                          <p:attrName>style.visibility</p:attrName>
                                        </p:attrNameLst>
                                      </p:cBhvr>
                                      <p:to>
                                        <p:strVal val="visible"/>
                                      </p:to>
                                    </p:set>
                                  </p:childTnLst>
                                </p:cTn>
                              </p:par>
                              <p:par>
                                <p:cTn id="17" presetID="22" presetClass="entr" presetSubtype="8" fill="hold" nodeType="withEffect">
                                  <p:stCondLst>
                                    <p:cond delay="7500"/>
                                  </p:stCondLst>
                                  <p:childTnLst>
                                    <p:set>
                                      <p:cBhvr>
                                        <p:cTn id="18" dur="1" fill="hold">
                                          <p:stCondLst>
                                            <p:cond delay="0"/>
                                          </p:stCondLst>
                                        </p:cTn>
                                        <p:tgtEl>
                                          <p:spTgt spid="11268"/>
                                        </p:tgtEl>
                                        <p:attrNameLst>
                                          <p:attrName>style.visibility</p:attrName>
                                        </p:attrNameLst>
                                      </p:cBhvr>
                                      <p:to>
                                        <p:strVal val="visible"/>
                                      </p:to>
                                    </p:set>
                                    <p:animEffect transition="in" filter="wipe(left)">
                                      <p:cBhvr>
                                        <p:cTn id="19" dur="500"/>
                                        <p:tgtEl>
                                          <p:spTgt spid="11268"/>
                                        </p:tgtEl>
                                      </p:cBhvr>
                                    </p:animEffect>
                                  </p:childTnLst>
                                </p:cTn>
                              </p:par>
                            </p:childTnLst>
                          </p:cTn>
                        </p:par>
                        <p:par>
                          <p:cTn id="20" fill="hold">
                            <p:stCondLst>
                              <p:cond delay="105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1297</TotalTime>
  <Words>1261</Words>
  <Application>Microsoft Office PowerPoint</Application>
  <PresentationFormat>Widescreen</PresentationFormat>
  <Paragraphs>208</Paragraphs>
  <Slides>29</Slides>
  <Notes>1</Notes>
  <HiddenSlides>0</HiddenSlides>
  <MMClips>2</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29</vt:i4>
      </vt:variant>
    </vt:vector>
  </HeadingPairs>
  <TitlesOfParts>
    <vt:vector size="43" baseType="lpstr">
      <vt:lpstr>ＭＳ Ｐゴシック</vt:lpstr>
      <vt:lpstr>Arial</vt:lpstr>
      <vt:lpstr>Calibri</vt:lpstr>
      <vt:lpstr>Calibri Light</vt:lpstr>
      <vt:lpstr>GlooGun</vt:lpstr>
      <vt:lpstr>Impact</vt:lpstr>
      <vt:lpstr>Stencil</vt:lpstr>
      <vt:lpstr>Times New Roman</vt:lpstr>
      <vt:lpstr>Trebuchet MS</vt:lpstr>
      <vt:lpstr>Wingdings</vt:lpstr>
      <vt:lpstr>NewsPrint</vt:lpstr>
      <vt:lpstr>Default Design</vt:lpstr>
      <vt:lpstr>Retrospect</vt:lpstr>
      <vt:lpstr>CorelDRAW</vt:lpstr>
      <vt:lpstr>SCIENCE SKILLS</vt:lpstr>
      <vt:lpstr>Estimation</vt:lpstr>
      <vt:lpstr>Meters Estimates</vt:lpstr>
      <vt:lpstr>Gram </vt:lpstr>
      <vt:lpstr>Liters</vt:lpstr>
      <vt:lpstr>PowerPoint Presentation</vt:lpstr>
      <vt:lpstr>Metric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Prefixes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Volume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Skills</dc:title>
  <dc:creator>Daryl Cadman</dc:creator>
  <cp:lastModifiedBy>Daryl Cadman</cp:lastModifiedBy>
  <cp:revision>44</cp:revision>
  <dcterms:created xsi:type="dcterms:W3CDTF">2017-07-28T22:45:05Z</dcterms:created>
  <dcterms:modified xsi:type="dcterms:W3CDTF">2018-11-06T23:04:15Z</dcterms:modified>
</cp:coreProperties>
</file>